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6" r:id="rId29"/>
    <p:sldId id="282" r:id="rId30"/>
    <p:sldId id="317" r:id="rId31"/>
    <p:sldId id="283" r:id="rId32"/>
    <p:sldId id="318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19" r:id="rId56"/>
    <p:sldId id="308" r:id="rId57"/>
    <p:sldId id="309" r:id="rId58"/>
    <p:sldId id="310" r:id="rId59"/>
    <p:sldId id="313" r:id="rId60"/>
    <p:sldId id="314" r:id="rId6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2" autoAdjust="0"/>
  </p:normalViewPr>
  <p:slideViewPr>
    <p:cSldViewPr>
      <p:cViewPr>
        <p:scale>
          <a:sx n="78" d="100"/>
          <a:sy n="78" d="100"/>
        </p:scale>
        <p:origin x="1836" y="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Kapela" userId="5b524e0f-7da3-4a39-b585-46f4db1ac2df" providerId="ADAL" clId="{E5896321-9DFA-490D-B47F-31544DE69876}"/>
    <pc:docChg chg="undo custSel delSld modSld">
      <pc:chgData name="Ewa Kapela" userId="5b524e0f-7da3-4a39-b585-46f4db1ac2df" providerId="ADAL" clId="{E5896321-9DFA-490D-B47F-31544DE69876}" dt="2025-11-14T06:46:43.206" v="68" actId="47"/>
      <pc:docMkLst>
        <pc:docMk/>
      </pc:docMkLst>
      <pc:sldChg chg="modSp mod">
        <pc:chgData name="Ewa Kapela" userId="5b524e0f-7da3-4a39-b585-46f4db1ac2df" providerId="ADAL" clId="{E5896321-9DFA-490D-B47F-31544DE69876}" dt="2025-11-06T07:13:12.528" v="5" actId="20577"/>
        <pc:sldMkLst>
          <pc:docMk/>
          <pc:sldMk cId="0" sldId="257"/>
        </pc:sldMkLst>
        <pc:spChg chg="mod">
          <ac:chgData name="Ewa Kapela" userId="5b524e0f-7da3-4a39-b585-46f4db1ac2df" providerId="ADAL" clId="{E5896321-9DFA-490D-B47F-31544DE69876}" dt="2025-11-06T07:13:12.528" v="5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07T07:55:24.816" v="46" actId="14100"/>
        <pc:sldMkLst>
          <pc:docMk/>
          <pc:sldMk cId="0" sldId="258"/>
        </pc:sldMkLst>
        <pc:spChg chg="mod">
          <ac:chgData name="Ewa Kapela" userId="5b524e0f-7da3-4a39-b585-46f4db1ac2df" providerId="ADAL" clId="{E5896321-9DFA-490D-B47F-31544DE69876}" dt="2025-11-07T07:55:24.816" v="46" actId="14100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13T13:15:07.921" v="67" actId="20577"/>
        <pc:sldMkLst>
          <pc:docMk/>
          <pc:sldMk cId="0" sldId="276"/>
        </pc:sldMkLst>
        <pc:spChg chg="mod">
          <ac:chgData name="Ewa Kapela" userId="5b524e0f-7da3-4a39-b585-46f4db1ac2df" providerId="ADAL" clId="{E5896321-9DFA-490D-B47F-31544DE69876}" dt="2025-11-13T13:15:07.921" v="67" actId="20577"/>
          <ac:spMkLst>
            <pc:docMk/>
            <pc:sldMk cId="0" sldId="276"/>
            <ac:spMk id="8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07T10:48:09.382" v="47" actId="20577"/>
        <pc:sldMkLst>
          <pc:docMk/>
          <pc:sldMk cId="0" sldId="281"/>
        </pc:sldMkLst>
        <pc:spChg chg="mod">
          <ac:chgData name="Ewa Kapela" userId="5b524e0f-7da3-4a39-b585-46f4db1ac2df" providerId="ADAL" clId="{E5896321-9DFA-490D-B47F-31544DE69876}" dt="2025-11-07T10:48:09.382" v="47" actId="20577"/>
          <ac:spMkLst>
            <pc:docMk/>
            <pc:sldMk cId="0" sldId="281"/>
            <ac:spMk id="7" creationId="{5239F7EE-6249-E7D1-9DCA-10080BD88323}"/>
          </ac:spMkLst>
        </pc:spChg>
      </pc:sldChg>
      <pc:sldChg chg="modSp mod">
        <pc:chgData name="Ewa Kapela" userId="5b524e0f-7da3-4a39-b585-46f4db1ac2df" providerId="ADAL" clId="{E5896321-9DFA-490D-B47F-31544DE69876}" dt="2025-11-06T08:53:04.410" v="7" actId="113"/>
        <pc:sldMkLst>
          <pc:docMk/>
          <pc:sldMk cId="0" sldId="286"/>
        </pc:sldMkLst>
        <pc:spChg chg="mod">
          <ac:chgData name="Ewa Kapela" userId="5b524e0f-7da3-4a39-b585-46f4db1ac2df" providerId="ADAL" clId="{E5896321-9DFA-490D-B47F-31544DE69876}" dt="2025-11-06T08:53:04.410" v="7" actId="113"/>
          <ac:spMkLst>
            <pc:docMk/>
            <pc:sldMk cId="0" sldId="286"/>
            <ac:spMk id="2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06T09:06:59.700" v="11" actId="255"/>
        <pc:sldMkLst>
          <pc:docMk/>
          <pc:sldMk cId="0" sldId="290"/>
        </pc:sldMkLst>
        <pc:spChg chg="mod">
          <ac:chgData name="Ewa Kapela" userId="5b524e0f-7da3-4a39-b585-46f4db1ac2df" providerId="ADAL" clId="{E5896321-9DFA-490D-B47F-31544DE69876}" dt="2025-11-06T09:06:59.700" v="11" actId="255"/>
          <ac:spMkLst>
            <pc:docMk/>
            <pc:sldMk cId="0" sldId="290"/>
            <ac:spMk id="2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06T09:06:50.448" v="9" actId="255"/>
        <pc:sldMkLst>
          <pc:docMk/>
          <pc:sldMk cId="0" sldId="291"/>
        </pc:sldMkLst>
        <pc:spChg chg="mod">
          <ac:chgData name="Ewa Kapela" userId="5b524e0f-7da3-4a39-b585-46f4db1ac2df" providerId="ADAL" clId="{E5896321-9DFA-490D-B47F-31544DE69876}" dt="2025-11-06T09:06:50.448" v="9" actId="255"/>
          <ac:spMkLst>
            <pc:docMk/>
            <pc:sldMk cId="0" sldId="291"/>
            <ac:spMk id="2" creationId="{00000000-0000-0000-0000-000000000000}"/>
          </ac:spMkLst>
        </pc:spChg>
      </pc:sldChg>
      <pc:sldChg chg="del">
        <pc:chgData name="Ewa Kapela" userId="5b524e0f-7da3-4a39-b585-46f4db1ac2df" providerId="ADAL" clId="{E5896321-9DFA-490D-B47F-31544DE69876}" dt="2025-11-14T06:46:43.206" v="68" actId="47"/>
        <pc:sldMkLst>
          <pc:docMk/>
          <pc:sldMk cId="0" sldId="293"/>
        </pc:sldMkLst>
      </pc:sldChg>
      <pc:sldChg chg="modSp mod">
        <pc:chgData name="Ewa Kapela" userId="5b524e0f-7da3-4a39-b585-46f4db1ac2df" providerId="ADAL" clId="{E5896321-9DFA-490D-B47F-31544DE69876}" dt="2025-11-06T09:17:01.418" v="35" actId="20577"/>
        <pc:sldMkLst>
          <pc:docMk/>
          <pc:sldMk cId="0" sldId="299"/>
        </pc:sldMkLst>
        <pc:spChg chg="mod">
          <ac:chgData name="Ewa Kapela" userId="5b524e0f-7da3-4a39-b585-46f4db1ac2df" providerId="ADAL" clId="{E5896321-9DFA-490D-B47F-31544DE69876}" dt="2025-11-06T09:17:01.418" v="35" actId="20577"/>
          <ac:spMkLst>
            <pc:docMk/>
            <pc:sldMk cId="0" sldId="299"/>
            <ac:spMk id="3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07T12:45:21.156" v="61" actId="14100"/>
        <pc:sldMkLst>
          <pc:docMk/>
          <pc:sldMk cId="0" sldId="308"/>
        </pc:sldMkLst>
        <pc:spChg chg="mod">
          <ac:chgData name="Ewa Kapela" userId="5b524e0f-7da3-4a39-b585-46f4db1ac2df" providerId="ADAL" clId="{E5896321-9DFA-490D-B47F-31544DE69876}" dt="2025-11-07T12:45:21.156" v="61" actId="14100"/>
          <ac:spMkLst>
            <pc:docMk/>
            <pc:sldMk cId="0" sldId="308"/>
            <ac:spMk id="3" creationId="{00000000-0000-0000-0000-000000000000}"/>
          </ac:spMkLst>
        </pc:spChg>
      </pc:sldChg>
      <pc:sldChg chg="modSp mod">
        <pc:chgData name="Ewa Kapela" userId="5b524e0f-7da3-4a39-b585-46f4db1ac2df" providerId="ADAL" clId="{E5896321-9DFA-490D-B47F-31544DE69876}" dt="2025-11-07T10:49:11.464" v="60" actId="20577"/>
        <pc:sldMkLst>
          <pc:docMk/>
          <pc:sldMk cId="59785982" sldId="317"/>
        </pc:sldMkLst>
        <pc:spChg chg="mod">
          <ac:chgData name="Ewa Kapela" userId="5b524e0f-7da3-4a39-b585-46f4db1ac2df" providerId="ADAL" clId="{E5896321-9DFA-490D-B47F-31544DE69876}" dt="2025-11-07T10:49:11.464" v="60" actId="20577"/>
          <ac:spMkLst>
            <pc:docMk/>
            <pc:sldMk cId="59785982" sldId="317"/>
            <ac:spMk id="7" creationId="{F48B3C64-D834-09A1-F402-35E4693312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1601" y="255473"/>
            <a:ext cx="11058525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440" y="1641094"/>
            <a:ext cx="11557635" cy="461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pl/web/edukacja-i-nauka/ujednolicony-wykaz-czasopism-naukowy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cplayer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lu.mx/plum/a/?doi=10.1016%2FS0140-6736(23)01301-6&amp;theme=plum-sciencedirect-theme&amp;hideUsage=true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nature.com/articles/srep00570/metrics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ation-recommender.ieee.org/home" TargetMode="External"/><Relationship Id="rId3" Type="http://schemas.openxmlformats.org/officeDocument/2006/relationships/hyperlink" Target="https://www.scopus.com/source/eval.uri?isCompareJournal=true&amp;sourceIds=28773&amp;styleIndexes=" TargetMode="External"/><Relationship Id="rId7" Type="http://schemas.openxmlformats.org/officeDocument/2006/relationships/hyperlink" Target="https://www.mdpi.com/about/journalfinder" TargetMode="External"/><Relationship Id="rId2" Type="http://schemas.openxmlformats.org/officeDocument/2006/relationships/hyperlink" Target="https://journalfinder.elsevi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finder.wiley.com/search?type=match" TargetMode="External"/><Relationship Id="rId5" Type="http://schemas.openxmlformats.org/officeDocument/2006/relationships/hyperlink" Target="https://authorservices.taylorandfrancis.com/publishing-your-research/choosing-a-journal/journal-suggester/" TargetMode="External"/><Relationship Id="rId4" Type="http://schemas.openxmlformats.org/officeDocument/2006/relationships/hyperlink" Target="https://link.springer.com/journals" TargetMode="External"/><Relationship Id="rId9" Type="http://schemas.openxmlformats.org/officeDocument/2006/relationships/hyperlink" Target="https://jane.biosemantics.or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alerialiber.pl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w.edu.pl/pl/zarzadzenia/zarzadzenia-rektora/2025/nr-25xvi-r2025-powolanie-komisji-ds-rzetelnosci-naukowej-umw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kulczycki.pl/warsztat_badacza/uwazajcie-na-falszywe-czasopisma-oszusci-" TargetMode="External"/><Relationship Id="rId2" Type="http://schemas.openxmlformats.org/officeDocument/2006/relationships/hyperlink" Target="http://www.abc-clio.com/ODLIS/odlis_b.aspx#bibliometri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ewa.kapela@umw.edu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13299"/>
            <a:ext cx="12192000" cy="2044700"/>
          </a:xfrm>
          <a:custGeom>
            <a:avLst/>
            <a:gdLst/>
            <a:ahLst/>
            <a:cxnLst/>
            <a:rect l="l" t="t" r="r" b="b"/>
            <a:pathLst>
              <a:path w="12192000" h="2044700">
                <a:moveTo>
                  <a:pt x="12192000" y="0"/>
                </a:moveTo>
                <a:lnTo>
                  <a:pt x="0" y="0"/>
                </a:lnTo>
                <a:lnTo>
                  <a:pt x="0" y="2044700"/>
                </a:lnTo>
                <a:lnTo>
                  <a:pt x="12192000" y="2044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941" y="6241491"/>
            <a:ext cx="151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Wrocław,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9201" y="825563"/>
            <a:ext cx="1727062" cy="476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05702" y="5051297"/>
            <a:ext cx="2665095" cy="107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Ewa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Kapela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Dział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Informacji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Naukowej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Promocji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5702" y="6202172"/>
            <a:ext cx="3778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Biblioteka Uniwersytetu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Medycznego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Wrocławiu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18" y="687136"/>
            <a:ext cx="4227929" cy="70585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54FDC33-1BDE-4C4B-A172-3118D1A69498}"/>
              </a:ext>
            </a:extLst>
          </p:cNvPr>
          <p:cNvSpPr txBox="1"/>
          <p:nvPr/>
        </p:nvSpPr>
        <p:spPr>
          <a:xfrm>
            <a:off x="457200" y="2047811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Wskaźniki, proces publikowania </a:t>
            </a:r>
            <a:br>
              <a:rPr lang="pl-PL" sz="4000" b="1" dirty="0"/>
            </a:br>
            <a:r>
              <a:rPr lang="pl-PL" sz="4000" b="1" dirty="0"/>
              <a:t>i rzetelność naukowa - jak oceniać </a:t>
            </a:r>
            <a:br>
              <a:rPr lang="pl-PL" sz="4000" b="1" dirty="0"/>
            </a:br>
            <a:r>
              <a:rPr lang="pl-PL" sz="4000" b="1" dirty="0"/>
              <a:t>i tworzyć wiarygodny dorobek naukowy?</a:t>
            </a:r>
            <a:endParaRPr lang="pl-PL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7325" y="2971038"/>
            <a:ext cx="177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Tytuł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czasopisma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9463" y="5313045"/>
            <a:ext cx="1270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numer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ISSN </a:t>
            </a:r>
            <a:r>
              <a:rPr sz="1800" spc="-10" dirty="0">
                <a:latin typeface="Arial"/>
                <a:cs typeface="Arial"/>
              </a:rPr>
              <a:t>czasopisma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5047" y="536270"/>
            <a:ext cx="17881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wskaźników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za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konkretny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rok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wszystkie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lata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dla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danego czasopisma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5512" y="260413"/>
            <a:ext cx="10831830" cy="6004560"/>
            <a:chOff x="925512" y="260413"/>
            <a:chExt cx="10831830" cy="60045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1250" y="260413"/>
              <a:ext cx="5265674" cy="60045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6150" y="396874"/>
              <a:ext cx="10790555" cy="5704205"/>
            </a:xfrm>
            <a:custGeom>
              <a:avLst/>
              <a:gdLst/>
              <a:ahLst/>
              <a:cxnLst/>
              <a:rect l="l" t="t" r="r" b="b"/>
              <a:pathLst>
                <a:path w="10790555" h="5704205">
                  <a:moveTo>
                    <a:pt x="0" y="0"/>
                  </a:moveTo>
                  <a:lnTo>
                    <a:pt x="1296416" y="0"/>
                  </a:lnTo>
                  <a:lnTo>
                    <a:pt x="1852041" y="0"/>
                  </a:lnTo>
                  <a:lnTo>
                    <a:pt x="2222500" y="0"/>
                  </a:lnTo>
                  <a:lnTo>
                    <a:pt x="2222500" y="994537"/>
                  </a:lnTo>
                  <a:lnTo>
                    <a:pt x="4157979" y="1665859"/>
                  </a:lnTo>
                  <a:lnTo>
                    <a:pt x="2222500" y="1420876"/>
                  </a:lnTo>
                  <a:lnTo>
                    <a:pt x="2222500" y="1704975"/>
                  </a:lnTo>
                  <a:lnTo>
                    <a:pt x="1852041" y="1704975"/>
                  </a:lnTo>
                  <a:lnTo>
                    <a:pt x="1296416" y="1704975"/>
                  </a:lnTo>
                  <a:lnTo>
                    <a:pt x="0" y="1704975"/>
                  </a:lnTo>
                  <a:lnTo>
                    <a:pt x="0" y="1420876"/>
                  </a:lnTo>
                  <a:lnTo>
                    <a:pt x="0" y="994537"/>
                  </a:lnTo>
                  <a:lnTo>
                    <a:pt x="0" y="0"/>
                  </a:lnTo>
                  <a:close/>
                </a:path>
                <a:path w="10790555" h="5704205">
                  <a:moveTo>
                    <a:pt x="96837" y="4716526"/>
                  </a:moveTo>
                  <a:lnTo>
                    <a:pt x="1229360" y="4716526"/>
                  </a:lnTo>
                  <a:lnTo>
                    <a:pt x="3917569" y="3738245"/>
                  </a:lnTo>
                  <a:lnTo>
                    <a:pt x="1714754" y="4716526"/>
                  </a:lnTo>
                  <a:lnTo>
                    <a:pt x="2038350" y="4716526"/>
                  </a:lnTo>
                  <a:lnTo>
                    <a:pt x="2038350" y="4880991"/>
                  </a:lnTo>
                  <a:lnTo>
                    <a:pt x="2038350" y="5127879"/>
                  </a:lnTo>
                  <a:lnTo>
                    <a:pt x="2038350" y="5703887"/>
                  </a:lnTo>
                  <a:lnTo>
                    <a:pt x="1714754" y="5703887"/>
                  </a:lnTo>
                  <a:lnTo>
                    <a:pt x="1229360" y="5703887"/>
                  </a:lnTo>
                  <a:lnTo>
                    <a:pt x="96837" y="5703887"/>
                  </a:lnTo>
                  <a:lnTo>
                    <a:pt x="96837" y="5127879"/>
                  </a:lnTo>
                  <a:lnTo>
                    <a:pt x="96837" y="4880991"/>
                  </a:lnTo>
                  <a:lnTo>
                    <a:pt x="96837" y="4716526"/>
                  </a:lnTo>
                  <a:close/>
                </a:path>
                <a:path w="10790555" h="5704205">
                  <a:moveTo>
                    <a:pt x="8082026" y="1590675"/>
                  </a:moveTo>
                  <a:lnTo>
                    <a:pt x="8533384" y="1590675"/>
                  </a:lnTo>
                  <a:lnTo>
                    <a:pt x="9210421" y="1590675"/>
                  </a:lnTo>
                  <a:lnTo>
                    <a:pt x="10790301" y="1590675"/>
                  </a:lnTo>
                  <a:lnTo>
                    <a:pt x="10790301" y="2403729"/>
                  </a:lnTo>
                  <a:lnTo>
                    <a:pt x="10790301" y="2752216"/>
                  </a:lnTo>
                  <a:lnTo>
                    <a:pt x="10790301" y="2984500"/>
                  </a:lnTo>
                  <a:lnTo>
                    <a:pt x="9210421" y="2984500"/>
                  </a:lnTo>
                  <a:lnTo>
                    <a:pt x="8533384" y="2984500"/>
                  </a:lnTo>
                  <a:lnTo>
                    <a:pt x="8082026" y="2984500"/>
                  </a:lnTo>
                  <a:lnTo>
                    <a:pt x="8082026" y="2752216"/>
                  </a:lnTo>
                  <a:lnTo>
                    <a:pt x="6178677" y="2910586"/>
                  </a:lnTo>
                  <a:lnTo>
                    <a:pt x="8082026" y="2403729"/>
                  </a:lnTo>
                  <a:lnTo>
                    <a:pt x="8082026" y="1590675"/>
                  </a:lnTo>
                  <a:close/>
                </a:path>
              </a:pathLst>
            </a:custGeom>
            <a:ln w="4127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300718" y="2092833"/>
            <a:ext cx="2162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rok,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10" dirty="0">
                <a:latin typeface="Arial"/>
                <a:cs typeface="Arial"/>
              </a:rPr>
              <a:t> kiedy </a:t>
            </a:r>
            <a:r>
              <a:rPr sz="1800" dirty="0">
                <a:latin typeface="Arial"/>
                <a:cs typeface="Arial"/>
              </a:rPr>
              <a:t>czasopismo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jest </a:t>
            </a:r>
            <a:r>
              <a:rPr sz="1800" dirty="0">
                <a:latin typeface="Arial"/>
                <a:cs typeface="Arial"/>
              </a:rPr>
              <a:t>wydawane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wolnym dostępie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9671" y="5602020"/>
            <a:ext cx="233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tytuły </a:t>
            </a:r>
            <a:r>
              <a:rPr sz="1800" spc="-10" dirty="0">
                <a:latin typeface="Arial"/>
                <a:cs typeface="Arial"/>
              </a:rPr>
              <a:t>czasopisma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98360" y="3843273"/>
            <a:ext cx="4770120" cy="2285365"/>
          </a:xfrm>
          <a:custGeom>
            <a:avLst/>
            <a:gdLst/>
            <a:ahLst/>
            <a:cxnLst/>
            <a:rect l="l" t="t" r="r" b="b"/>
            <a:pathLst>
              <a:path w="4770120" h="2285365">
                <a:moveTo>
                  <a:pt x="2207514" y="1571752"/>
                </a:moveTo>
                <a:lnTo>
                  <a:pt x="2634488" y="1571752"/>
                </a:lnTo>
                <a:lnTo>
                  <a:pt x="3275076" y="1571752"/>
                </a:lnTo>
                <a:lnTo>
                  <a:pt x="4769739" y="1571752"/>
                </a:lnTo>
                <a:lnTo>
                  <a:pt x="4769739" y="1971738"/>
                </a:lnTo>
                <a:lnTo>
                  <a:pt x="4769739" y="2143188"/>
                </a:lnTo>
                <a:lnTo>
                  <a:pt x="4769739" y="2257488"/>
                </a:lnTo>
                <a:lnTo>
                  <a:pt x="3275076" y="2257488"/>
                </a:lnTo>
                <a:lnTo>
                  <a:pt x="2634488" y="2257488"/>
                </a:lnTo>
                <a:lnTo>
                  <a:pt x="2207514" y="2257488"/>
                </a:lnTo>
                <a:lnTo>
                  <a:pt x="2207514" y="2143188"/>
                </a:lnTo>
                <a:lnTo>
                  <a:pt x="369189" y="2284920"/>
                </a:lnTo>
                <a:lnTo>
                  <a:pt x="2207514" y="1971738"/>
                </a:lnTo>
                <a:lnTo>
                  <a:pt x="2207514" y="1571752"/>
                </a:lnTo>
                <a:close/>
              </a:path>
              <a:path w="4770120" h="2285365">
                <a:moveTo>
                  <a:pt x="2145665" y="0"/>
                </a:moveTo>
                <a:lnTo>
                  <a:pt x="2463927" y="0"/>
                </a:lnTo>
                <a:lnTo>
                  <a:pt x="2941320" y="0"/>
                </a:lnTo>
                <a:lnTo>
                  <a:pt x="4055364" y="0"/>
                </a:lnTo>
                <a:lnTo>
                  <a:pt x="4055364" y="463042"/>
                </a:lnTo>
                <a:lnTo>
                  <a:pt x="4055364" y="661543"/>
                </a:lnTo>
                <a:lnTo>
                  <a:pt x="4055364" y="793750"/>
                </a:lnTo>
                <a:lnTo>
                  <a:pt x="2941320" y="793750"/>
                </a:lnTo>
                <a:lnTo>
                  <a:pt x="2463927" y="793750"/>
                </a:lnTo>
                <a:lnTo>
                  <a:pt x="2145665" y="793750"/>
                </a:lnTo>
                <a:lnTo>
                  <a:pt x="2145665" y="661543"/>
                </a:lnTo>
                <a:lnTo>
                  <a:pt x="0" y="850138"/>
                </a:lnTo>
                <a:lnTo>
                  <a:pt x="2145665" y="463042"/>
                </a:lnTo>
                <a:lnTo>
                  <a:pt x="2145665" y="0"/>
                </a:lnTo>
                <a:close/>
              </a:path>
            </a:pathLst>
          </a:custGeom>
          <a:ln w="41275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68816" y="3945763"/>
            <a:ext cx="139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numer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eISSN czasopisma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7625" y="2732785"/>
            <a:ext cx="3735704" cy="678815"/>
          </a:xfrm>
          <a:custGeom>
            <a:avLst/>
            <a:gdLst/>
            <a:ahLst/>
            <a:cxnLst/>
            <a:rect l="l" t="t" r="r" b="b"/>
            <a:pathLst>
              <a:path w="3735704" h="678814">
                <a:moveTo>
                  <a:pt x="0" y="97789"/>
                </a:moveTo>
                <a:lnTo>
                  <a:pt x="1198245" y="97789"/>
                </a:lnTo>
                <a:lnTo>
                  <a:pt x="1711833" y="97789"/>
                </a:lnTo>
                <a:lnTo>
                  <a:pt x="2054225" y="97789"/>
                </a:lnTo>
                <a:lnTo>
                  <a:pt x="2054225" y="194563"/>
                </a:lnTo>
                <a:lnTo>
                  <a:pt x="3735578" y="0"/>
                </a:lnTo>
                <a:lnTo>
                  <a:pt x="2054225" y="339851"/>
                </a:lnTo>
                <a:lnTo>
                  <a:pt x="2054225" y="678814"/>
                </a:lnTo>
                <a:lnTo>
                  <a:pt x="1711833" y="678814"/>
                </a:lnTo>
                <a:lnTo>
                  <a:pt x="1198245" y="678814"/>
                </a:lnTo>
                <a:lnTo>
                  <a:pt x="0" y="678814"/>
                </a:lnTo>
                <a:lnTo>
                  <a:pt x="0" y="339851"/>
                </a:lnTo>
                <a:lnTo>
                  <a:pt x="0" y="194563"/>
                </a:lnTo>
                <a:lnTo>
                  <a:pt x="0" y="97789"/>
                </a:lnTo>
                <a:close/>
              </a:path>
            </a:pathLst>
          </a:custGeom>
          <a:ln w="41275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400" y="172651"/>
            <a:ext cx="10066655" cy="6216015"/>
            <a:chOff x="279400" y="172651"/>
            <a:chExt cx="10066655" cy="6216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2526" y="172651"/>
              <a:ext cx="8423275" cy="62154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037" y="1758949"/>
              <a:ext cx="1936750" cy="1520825"/>
            </a:xfrm>
            <a:custGeom>
              <a:avLst/>
              <a:gdLst/>
              <a:ahLst/>
              <a:cxnLst/>
              <a:rect l="l" t="t" r="r" b="b"/>
              <a:pathLst>
                <a:path w="1936750" h="1520825">
                  <a:moveTo>
                    <a:pt x="0" y="0"/>
                  </a:moveTo>
                  <a:lnTo>
                    <a:pt x="933450" y="0"/>
                  </a:lnTo>
                  <a:lnTo>
                    <a:pt x="1333563" y="0"/>
                  </a:lnTo>
                  <a:lnTo>
                    <a:pt x="1600263" y="0"/>
                  </a:lnTo>
                  <a:lnTo>
                    <a:pt x="1600263" y="400938"/>
                  </a:lnTo>
                  <a:lnTo>
                    <a:pt x="1600263" y="572770"/>
                  </a:lnTo>
                  <a:lnTo>
                    <a:pt x="1600263" y="687324"/>
                  </a:lnTo>
                  <a:lnTo>
                    <a:pt x="1333563" y="687324"/>
                  </a:lnTo>
                  <a:lnTo>
                    <a:pt x="1936432" y="1520444"/>
                  </a:lnTo>
                  <a:lnTo>
                    <a:pt x="933450" y="687324"/>
                  </a:lnTo>
                  <a:lnTo>
                    <a:pt x="0" y="687324"/>
                  </a:lnTo>
                  <a:lnTo>
                    <a:pt x="0" y="572770"/>
                  </a:lnTo>
                  <a:lnTo>
                    <a:pt x="0" y="400938"/>
                  </a:lnTo>
                  <a:lnTo>
                    <a:pt x="0" y="0"/>
                  </a:lnTo>
                  <a:close/>
                </a:path>
              </a:pathLst>
            </a:custGeom>
            <a:ln w="4127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4487" y="1838705"/>
            <a:ext cx="1098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Kategoria czasopisma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578" y="3541014"/>
            <a:ext cx="159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Język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wydawania czasopisma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687" y="3384550"/>
            <a:ext cx="2152015" cy="2633980"/>
          </a:xfrm>
          <a:custGeom>
            <a:avLst/>
            <a:gdLst/>
            <a:ahLst/>
            <a:cxnLst/>
            <a:rect l="l" t="t" r="r" b="b"/>
            <a:pathLst>
              <a:path w="2152015" h="2633979">
                <a:moveTo>
                  <a:pt x="0" y="0"/>
                </a:moveTo>
                <a:lnTo>
                  <a:pt x="1011237" y="0"/>
                </a:lnTo>
                <a:lnTo>
                  <a:pt x="1444688" y="0"/>
                </a:lnTo>
                <a:lnTo>
                  <a:pt x="1733613" y="0"/>
                </a:lnTo>
                <a:lnTo>
                  <a:pt x="1733613" y="469519"/>
                </a:lnTo>
                <a:lnTo>
                  <a:pt x="2151570" y="864616"/>
                </a:lnTo>
                <a:lnTo>
                  <a:pt x="1733613" y="670687"/>
                </a:lnTo>
                <a:lnTo>
                  <a:pt x="1733613" y="804799"/>
                </a:lnTo>
                <a:lnTo>
                  <a:pt x="1444688" y="804799"/>
                </a:lnTo>
                <a:lnTo>
                  <a:pt x="1011237" y="804799"/>
                </a:lnTo>
                <a:lnTo>
                  <a:pt x="0" y="804799"/>
                </a:lnTo>
                <a:lnTo>
                  <a:pt x="0" y="670687"/>
                </a:lnTo>
                <a:lnTo>
                  <a:pt x="0" y="469519"/>
                </a:lnTo>
                <a:lnTo>
                  <a:pt x="0" y="0"/>
                </a:lnTo>
                <a:close/>
              </a:path>
              <a:path w="2152015" h="2633979">
                <a:moveTo>
                  <a:pt x="133350" y="1920875"/>
                </a:moveTo>
                <a:lnTo>
                  <a:pt x="1079766" y="1920875"/>
                </a:lnTo>
                <a:lnTo>
                  <a:pt x="1485328" y="1920875"/>
                </a:lnTo>
                <a:lnTo>
                  <a:pt x="1755838" y="1920875"/>
                </a:lnTo>
                <a:lnTo>
                  <a:pt x="1755838" y="2039620"/>
                </a:lnTo>
                <a:lnTo>
                  <a:pt x="2116264" y="2200275"/>
                </a:lnTo>
                <a:lnTo>
                  <a:pt x="1755838" y="2217864"/>
                </a:lnTo>
                <a:lnTo>
                  <a:pt x="1755838" y="2633662"/>
                </a:lnTo>
                <a:lnTo>
                  <a:pt x="1485328" y="2633662"/>
                </a:lnTo>
                <a:lnTo>
                  <a:pt x="1079766" y="2633662"/>
                </a:lnTo>
                <a:lnTo>
                  <a:pt x="133350" y="2633662"/>
                </a:lnTo>
                <a:lnTo>
                  <a:pt x="133350" y="2217864"/>
                </a:lnTo>
                <a:lnTo>
                  <a:pt x="133350" y="2039620"/>
                </a:lnTo>
                <a:lnTo>
                  <a:pt x="133350" y="1920875"/>
                </a:lnTo>
                <a:close/>
              </a:path>
            </a:pathLst>
          </a:custGeom>
          <a:ln w="41275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3856" y="2443733"/>
            <a:ext cx="1440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Kraj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wydawania czasopisma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43575" y="2290826"/>
            <a:ext cx="5431155" cy="4352925"/>
          </a:xfrm>
          <a:custGeom>
            <a:avLst/>
            <a:gdLst/>
            <a:ahLst/>
            <a:cxnLst/>
            <a:rect l="l" t="t" r="r" b="b"/>
            <a:pathLst>
              <a:path w="5431155" h="4352925">
                <a:moveTo>
                  <a:pt x="1428750" y="0"/>
                </a:moveTo>
                <a:lnTo>
                  <a:pt x="1755521" y="0"/>
                </a:lnTo>
                <a:lnTo>
                  <a:pt x="2245614" y="0"/>
                </a:lnTo>
                <a:lnTo>
                  <a:pt x="3389376" y="0"/>
                </a:lnTo>
                <a:lnTo>
                  <a:pt x="3389376" y="487045"/>
                </a:lnTo>
                <a:lnTo>
                  <a:pt x="3389376" y="695833"/>
                </a:lnTo>
                <a:lnTo>
                  <a:pt x="3389376" y="835025"/>
                </a:lnTo>
                <a:lnTo>
                  <a:pt x="2245614" y="835025"/>
                </a:lnTo>
                <a:lnTo>
                  <a:pt x="0" y="1916684"/>
                </a:lnTo>
                <a:lnTo>
                  <a:pt x="1755521" y="835025"/>
                </a:lnTo>
                <a:lnTo>
                  <a:pt x="1428750" y="835025"/>
                </a:lnTo>
                <a:lnTo>
                  <a:pt x="1428750" y="695833"/>
                </a:lnTo>
                <a:lnTo>
                  <a:pt x="1428750" y="487045"/>
                </a:lnTo>
                <a:lnTo>
                  <a:pt x="1428750" y="0"/>
                </a:lnTo>
                <a:close/>
              </a:path>
              <a:path w="5431155" h="4352925">
                <a:moveTo>
                  <a:pt x="3583051" y="3727386"/>
                </a:moveTo>
                <a:lnTo>
                  <a:pt x="3891026" y="3727386"/>
                </a:lnTo>
                <a:lnTo>
                  <a:pt x="4352925" y="3727386"/>
                </a:lnTo>
                <a:lnTo>
                  <a:pt x="5430901" y="3727386"/>
                </a:lnTo>
                <a:lnTo>
                  <a:pt x="5430901" y="3831628"/>
                </a:lnTo>
                <a:lnTo>
                  <a:pt x="5430901" y="3988003"/>
                </a:lnTo>
                <a:lnTo>
                  <a:pt x="5430901" y="4352861"/>
                </a:lnTo>
                <a:lnTo>
                  <a:pt x="4352925" y="4352861"/>
                </a:lnTo>
                <a:lnTo>
                  <a:pt x="3891026" y="4352861"/>
                </a:lnTo>
                <a:lnTo>
                  <a:pt x="3583051" y="4352861"/>
                </a:lnTo>
                <a:lnTo>
                  <a:pt x="3583051" y="3988003"/>
                </a:lnTo>
                <a:lnTo>
                  <a:pt x="1405890" y="3643414"/>
                </a:lnTo>
                <a:lnTo>
                  <a:pt x="3583051" y="3831628"/>
                </a:lnTo>
                <a:lnTo>
                  <a:pt x="3583051" y="3727386"/>
                </a:lnTo>
                <a:close/>
              </a:path>
            </a:pathLst>
          </a:custGeom>
          <a:ln w="41275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929" y="5400243"/>
            <a:ext cx="1012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Informacje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wydawcy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71481" y="6192723"/>
            <a:ext cx="1430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Adres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wydawcy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57207" y="3768725"/>
            <a:ext cx="2195195" cy="1661160"/>
          </a:xfrm>
          <a:custGeom>
            <a:avLst/>
            <a:gdLst/>
            <a:ahLst/>
            <a:cxnLst/>
            <a:rect l="l" t="t" r="r" b="b"/>
            <a:pathLst>
              <a:path w="2195195" h="1661160">
                <a:moveTo>
                  <a:pt x="237617" y="0"/>
                </a:moveTo>
                <a:lnTo>
                  <a:pt x="563880" y="0"/>
                </a:lnTo>
                <a:lnTo>
                  <a:pt x="1053211" y="0"/>
                </a:lnTo>
                <a:lnTo>
                  <a:pt x="2195068" y="0"/>
                </a:lnTo>
                <a:lnTo>
                  <a:pt x="2195068" y="575944"/>
                </a:lnTo>
                <a:lnTo>
                  <a:pt x="2195068" y="822832"/>
                </a:lnTo>
                <a:lnTo>
                  <a:pt x="2195068" y="987425"/>
                </a:lnTo>
                <a:lnTo>
                  <a:pt x="1053211" y="987425"/>
                </a:lnTo>
                <a:lnTo>
                  <a:pt x="0" y="1660906"/>
                </a:lnTo>
                <a:lnTo>
                  <a:pt x="563880" y="987425"/>
                </a:lnTo>
                <a:lnTo>
                  <a:pt x="237617" y="987425"/>
                </a:lnTo>
                <a:lnTo>
                  <a:pt x="237617" y="822832"/>
                </a:lnTo>
                <a:lnTo>
                  <a:pt x="237617" y="575944"/>
                </a:lnTo>
                <a:lnTo>
                  <a:pt x="237617" y="0"/>
                </a:lnTo>
                <a:close/>
              </a:path>
            </a:pathLst>
          </a:custGeom>
          <a:ln w="41275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13468" y="3875913"/>
            <a:ext cx="14008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Częstotliwość </a:t>
            </a:r>
            <a:r>
              <a:rPr sz="1600" dirty="0">
                <a:latin typeface="Arial"/>
                <a:cs typeface="Arial"/>
              </a:rPr>
              <a:t>ukazywania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się </a:t>
            </a:r>
            <a:r>
              <a:rPr sz="1600" spc="-10" dirty="0">
                <a:latin typeface="Arial"/>
                <a:cs typeface="Arial"/>
              </a:rPr>
              <a:t>czasopisma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2937" y="101598"/>
            <a:ext cx="8366125" cy="6708775"/>
            <a:chOff x="1912937" y="101598"/>
            <a:chExt cx="8366125" cy="670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6869" y="263594"/>
              <a:ext cx="8146973" cy="62513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7700" y="106361"/>
              <a:ext cx="8356600" cy="6699250"/>
            </a:xfrm>
            <a:custGeom>
              <a:avLst/>
              <a:gdLst/>
              <a:ahLst/>
              <a:cxnLst/>
              <a:rect l="l" t="t" r="r" b="b"/>
              <a:pathLst>
                <a:path w="8356600" h="6699250">
                  <a:moveTo>
                    <a:pt x="0" y="6699250"/>
                  </a:moveTo>
                  <a:lnTo>
                    <a:pt x="8356600" y="6699250"/>
                  </a:lnTo>
                  <a:lnTo>
                    <a:pt x="8356600" y="0"/>
                  </a:lnTo>
                  <a:lnTo>
                    <a:pt x="0" y="0"/>
                  </a:lnTo>
                  <a:lnTo>
                    <a:pt x="0" y="6699250"/>
                  </a:lnTo>
                  <a:close/>
                </a:path>
              </a:pathLst>
            </a:custGeom>
            <a:ln w="9525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85940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PUNKTACJA</a:t>
            </a:r>
            <a:r>
              <a:rPr spc="-145" dirty="0"/>
              <a:t> </a:t>
            </a:r>
            <a:r>
              <a:rPr dirty="0"/>
              <a:t>MNiSW / </a:t>
            </a:r>
            <a:r>
              <a:rPr spc="-20" dirty="0"/>
              <a:t>MEiN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290" y="1669161"/>
            <a:ext cx="11051540" cy="44875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365760">
              <a:lnSpc>
                <a:spcPct val="90800"/>
              </a:lnSpc>
              <a:spcBef>
                <a:spcPts val="33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Punktacja</a:t>
            </a:r>
            <a:r>
              <a:rPr sz="22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MNiSW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listy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punktowanych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publikowane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przez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Ministerstwo </a:t>
            </a:r>
            <a:r>
              <a:rPr sz="2200" dirty="0">
                <a:latin typeface="Arial"/>
                <a:cs typeface="Arial"/>
              </a:rPr>
              <a:t>Nauki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Szkolnictwa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Wyższego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2005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roku.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Celem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stworzenia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punktacja poszczególnych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opublikowanych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czasopiśmie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również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jeden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elementów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parametryzacji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jednostek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naukowych.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960"/>
              </a:spcBef>
            </a:pPr>
            <a:r>
              <a:rPr sz="2200" dirty="0">
                <a:latin typeface="Arial"/>
                <a:cs typeface="Arial"/>
              </a:rPr>
              <a:t>Do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2018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roku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listy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składały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się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trzech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części: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Lista</a:t>
            </a:r>
            <a:r>
              <a:rPr sz="2200" b="1" spc="-1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punktowane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IF,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Lista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punktowane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bez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IF,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Lista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2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listy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ERIH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(czasopisma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humanistyczne).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W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2019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roku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publikowane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nowe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listy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ministerialne,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które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znoszą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podział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latin typeface="Arial"/>
                <a:cs typeface="Arial"/>
              </a:rPr>
              <a:t>listę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której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otrzymują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200.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b="1" dirty="0">
                <a:latin typeface="Arial"/>
                <a:cs typeface="Arial"/>
              </a:rPr>
              <a:t>Listy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czasopism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punktowanych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są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publikowane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stronie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MNiSW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290" y="6493560"/>
            <a:ext cx="50419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https://</a:t>
            </a:r>
            <a:r>
              <a:rPr sz="1050" spc="-10" dirty="0">
                <a:latin typeface="Arial"/>
                <a:cs typeface="Arial"/>
                <a:hlinkClick r:id="rId2"/>
              </a:rPr>
              <a:t>www.gov.pl/web/edukacja-i-nauka/ujednolicony-wykaz-czasopism-naukowych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255473"/>
            <a:ext cx="88004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52065" marR="5080" indent="-25393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WYSZUKIWARKA</a:t>
            </a:r>
            <a:r>
              <a:rPr spc="-135" dirty="0"/>
              <a:t> </a:t>
            </a:r>
            <a:r>
              <a:rPr dirty="0"/>
              <a:t>CZASOPISM</a:t>
            </a:r>
            <a:r>
              <a:rPr spc="-5" dirty="0"/>
              <a:t> </a:t>
            </a:r>
            <a:r>
              <a:rPr spc="-10" dirty="0"/>
              <a:t>NAUKOWYCH </a:t>
            </a:r>
            <a:r>
              <a:rPr dirty="0"/>
              <a:t>ZA</a:t>
            </a:r>
            <a:r>
              <a:rPr spc="-105" dirty="0"/>
              <a:t> </a:t>
            </a:r>
            <a:r>
              <a:rPr spc="-130" dirty="0"/>
              <a:t>LATA</a:t>
            </a:r>
            <a:r>
              <a:rPr spc="-105" dirty="0"/>
              <a:t> </a:t>
            </a:r>
            <a:r>
              <a:rPr spc="-10" dirty="0"/>
              <a:t>2010-</a:t>
            </a:r>
            <a:r>
              <a:rPr spc="-20" dirty="0"/>
              <a:t>2017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125" y="1730375"/>
            <a:ext cx="9683750" cy="4664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0192" y="6616700"/>
            <a:ext cx="2986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https://punktacjaczasopism.pl/rez.php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255473"/>
            <a:ext cx="88004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52065" marR="5080" indent="-25393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WYSZUKIWARKA</a:t>
            </a:r>
            <a:r>
              <a:rPr spc="-135" dirty="0"/>
              <a:t> </a:t>
            </a:r>
            <a:r>
              <a:rPr dirty="0"/>
              <a:t>CZASOPISM</a:t>
            </a:r>
            <a:r>
              <a:rPr spc="-5" dirty="0"/>
              <a:t> </a:t>
            </a:r>
            <a:r>
              <a:rPr spc="-10" dirty="0"/>
              <a:t>NAUKOWYCH </a:t>
            </a:r>
            <a:r>
              <a:rPr dirty="0"/>
              <a:t>ZA</a:t>
            </a:r>
            <a:r>
              <a:rPr spc="-105" dirty="0"/>
              <a:t> </a:t>
            </a:r>
            <a:r>
              <a:rPr spc="-130" dirty="0"/>
              <a:t>LATA</a:t>
            </a:r>
            <a:r>
              <a:rPr spc="-105" dirty="0"/>
              <a:t> </a:t>
            </a:r>
            <a:r>
              <a:rPr spc="-10" dirty="0"/>
              <a:t>2019-</a:t>
            </a:r>
            <a:r>
              <a:rPr spc="-20" dirty="0"/>
              <a:t>2025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3611" y="6464300"/>
            <a:ext cx="1661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https://wykazy.net.pl/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801" y="1612898"/>
            <a:ext cx="6994525" cy="51307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917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ZASTOSOWANIE</a:t>
            </a:r>
            <a:r>
              <a:rPr spc="-180" dirty="0"/>
              <a:t> </a:t>
            </a:r>
            <a:r>
              <a:rPr spc="-10" dirty="0"/>
              <a:t>PUNKTACJI</a:t>
            </a:r>
            <a:r>
              <a:rPr spc="-180" dirty="0"/>
              <a:t> </a:t>
            </a:r>
            <a:r>
              <a:rPr spc="-10" dirty="0"/>
              <a:t>MNiSW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714" y="2060829"/>
            <a:ext cx="11264265" cy="42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Ocena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wartości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których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zamieszczane.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90"/>
              </a:spcBef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Ocena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dorobku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naukowego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poszczególnych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 err="1">
                <a:latin typeface="Arial"/>
                <a:cs typeface="Arial"/>
              </a:rPr>
              <a:t>pracowników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lang="pl-PL" sz="2400" dirty="0"/>
              <a:t> </a:t>
            </a:r>
            <a:r>
              <a:rPr lang="pl-PL" sz="2200" dirty="0"/>
              <a:t>Jest uwzględniana w sprawozdaniach, raportach oraz w procesie awansu naukowego.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5"/>
              </a:spcBef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240665" indent="-227965" algn="l" rtl="0">
              <a:buFontTx/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Parametryzacja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jeden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elementów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kategoryzacji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jednostek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spc="-10" dirty="0" err="1">
                <a:latin typeface="Arial"/>
                <a:cs typeface="Arial"/>
              </a:rPr>
              <a:t>ewaluacja</a:t>
            </a:r>
            <a:r>
              <a:rPr sz="2200" spc="-10" dirty="0">
                <a:latin typeface="Arial"/>
                <a:cs typeface="Arial"/>
              </a:rPr>
              <a:t>).</a:t>
            </a:r>
            <a:r>
              <a:rPr lang="pl-PL" sz="2200" spc="-10" dirty="0">
                <a:latin typeface="Arial"/>
                <a:cs typeface="Arial"/>
              </a:rPr>
              <a:t> 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Wyniki publikacyjne, przeliczone na punkty, są brane pod uwagę przy ustalaniu kategorii naukowej dyscypliny (A+, A, B+, B, C). Kategoria ta wpływa bezpośrednio na finansowanie działalności naukowej jednostki oraz jej prestiż akademicki.</a:t>
            </a:r>
          </a:p>
          <a:p>
            <a:pPr marL="12700" algn="l" rtl="0">
              <a:tabLst>
                <a:tab pos="240665" algn="l"/>
              </a:tabLst>
            </a:pPr>
            <a:endParaRPr sz="1000" dirty="0">
              <a:latin typeface="Arial"/>
              <a:cs typeface="Arial"/>
            </a:endParaRPr>
          </a:p>
          <a:p>
            <a:pPr marL="240665" indent="-227965">
              <a:lnSpc>
                <a:spcPts val="2510"/>
              </a:lnSpc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Wyniki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oceny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wraz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informacją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punktów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przyznanych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za</a:t>
            </a:r>
            <a:endParaRPr sz="2200" dirty="0">
              <a:latin typeface="Arial"/>
              <a:cs typeface="Arial"/>
            </a:endParaRPr>
          </a:p>
          <a:p>
            <a:pPr marL="2413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poszczególne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parametry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oceny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publikowane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module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sprawozdawczym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lang="pl-PL" sz="2200" spc="-70" dirty="0">
                <a:latin typeface="Arial"/>
                <a:cs typeface="Arial"/>
              </a:rPr>
              <a:t>Polskiej Bibliografii Naukowej (</a:t>
            </a:r>
            <a:r>
              <a:rPr sz="2200" spc="-20" dirty="0">
                <a:latin typeface="Arial"/>
                <a:cs typeface="Arial"/>
              </a:rPr>
              <a:t>PBN</a:t>
            </a:r>
            <a:r>
              <a:rPr lang="pl-PL" sz="2200" spc="-20" dirty="0">
                <a:latin typeface="Arial"/>
                <a:cs typeface="Arial"/>
              </a:rPr>
              <a:t>)</a:t>
            </a:r>
            <a:r>
              <a:rPr sz="2200" spc="-2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790" y="1738629"/>
            <a:ext cx="11004550" cy="1265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latin typeface="Arial"/>
                <a:cs typeface="Arial"/>
              </a:rPr>
              <a:t>W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bazie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Polska</a:t>
            </a:r>
            <a:r>
              <a:rPr sz="2200" b="1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Platforma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Medyczna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UMW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istnieje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możliwość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sprawdzenia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punktacji ministerialnej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współczynnika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wpływu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Factor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dla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konkretniej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lub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też </a:t>
            </a:r>
            <a:r>
              <a:rPr sz="2200" dirty="0">
                <a:latin typeface="Arial"/>
                <a:cs typeface="Arial"/>
              </a:rPr>
              <a:t>wszystkich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występujących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dorobku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afiliującego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do </a:t>
            </a:r>
            <a:r>
              <a:rPr sz="2200" spc="-20" dirty="0">
                <a:latin typeface="Arial"/>
                <a:cs typeface="Arial"/>
              </a:rPr>
              <a:t>UMW.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611630">
              <a:lnSpc>
                <a:spcPct val="100000"/>
              </a:lnSpc>
              <a:spcBef>
                <a:spcPts val="105"/>
              </a:spcBef>
            </a:pPr>
            <a:r>
              <a:rPr dirty="0"/>
              <a:t>POLSKA</a:t>
            </a:r>
            <a:r>
              <a:rPr spc="-125" dirty="0"/>
              <a:t> </a:t>
            </a:r>
            <a:r>
              <a:rPr spc="-30" dirty="0"/>
              <a:t>PLATFORMA</a:t>
            </a:r>
            <a:r>
              <a:rPr spc="-150" dirty="0"/>
              <a:t> </a:t>
            </a:r>
            <a:r>
              <a:rPr dirty="0"/>
              <a:t>MEDYCZNA</a:t>
            </a:r>
            <a:r>
              <a:rPr spc="-135" dirty="0"/>
              <a:t> </a:t>
            </a:r>
            <a:r>
              <a:rPr spc="-25" dirty="0"/>
              <a:t>UMW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05046" y="5738571"/>
            <a:ext cx="2626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Sumaryczne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zestawienie </a:t>
            </a:r>
            <a:r>
              <a:rPr sz="1800" dirty="0">
                <a:latin typeface="Arial"/>
                <a:cs typeface="Arial"/>
              </a:rPr>
              <a:t>punktacji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MNiSW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oraz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IF </a:t>
            </a:r>
            <a:r>
              <a:rPr sz="1800" dirty="0">
                <a:latin typeface="Arial"/>
                <a:cs typeface="Arial"/>
              </a:rPr>
              <a:t>dla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wielu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publikacji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autora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4150" y="3951351"/>
            <a:ext cx="1021080" cy="685800"/>
          </a:xfrm>
          <a:custGeom>
            <a:avLst/>
            <a:gdLst/>
            <a:ahLst/>
            <a:cxnLst/>
            <a:rect l="l" t="t" r="r" b="b"/>
            <a:pathLst>
              <a:path w="1021079" h="685800">
                <a:moveTo>
                  <a:pt x="0" y="685800"/>
                </a:moveTo>
                <a:lnTo>
                  <a:pt x="1020762" y="685800"/>
                </a:lnTo>
                <a:lnTo>
                  <a:pt x="102076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49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22560" y="5725769"/>
            <a:ext cx="18395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oraz</a:t>
            </a:r>
            <a:r>
              <a:rPr sz="1800" spc="-10" dirty="0">
                <a:latin typeface="Arial"/>
                <a:cs typeface="Arial"/>
              </a:rPr>
              <a:t> punktacja </a:t>
            </a:r>
            <a:r>
              <a:rPr sz="1800" dirty="0">
                <a:latin typeface="Arial"/>
                <a:cs typeface="Arial"/>
              </a:rPr>
              <a:t>MNiSW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jednej </a:t>
            </a:r>
            <a:r>
              <a:rPr sz="1800" dirty="0">
                <a:latin typeface="Arial"/>
                <a:cs typeface="Arial"/>
              </a:rPr>
              <a:t>publikacji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autora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7025" y="3078226"/>
            <a:ext cx="11747500" cy="3732529"/>
            <a:chOff x="327025" y="3078226"/>
            <a:chExt cx="11747500" cy="3732529"/>
          </a:xfrm>
        </p:grpSpPr>
        <p:sp>
          <p:nvSpPr>
            <p:cNvPr id="9" name="object 9"/>
            <p:cNvSpPr/>
            <p:nvPr/>
          </p:nvSpPr>
          <p:spPr>
            <a:xfrm>
              <a:off x="3320923" y="5653087"/>
              <a:ext cx="3766185" cy="1012825"/>
            </a:xfrm>
            <a:custGeom>
              <a:avLst/>
              <a:gdLst/>
              <a:ahLst/>
              <a:cxnLst/>
              <a:rect l="l" t="t" r="r" b="b"/>
              <a:pathLst>
                <a:path w="3766184" h="1012825">
                  <a:moveTo>
                    <a:pt x="831976" y="0"/>
                  </a:moveTo>
                  <a:lnTo>
                    <a:pt x="1320927" y="0"/>
                  </a:lnTo>
                  <a:lnTo>
                    <a:pt x="2054352" y="0"/>
                  </a:lnTo>
                  <a:lnTo>
                    <a:pt x="3765677" y="0"/>
                  </a:lnTo>
                  <a:lnTo>
                    <a:pt x="3765677" y="590816"/>
                  </a:lnTo>
                  <a:lnTo>
                    <a:pt x="3765677" y="844016"/>
                  </a:lnTo>
                  <a:lnTo>
                    <a:pt x="3765677" y="1012825"/>
                  </a:lnTo>
                  <a:lnTo>
                    <a:pt x="2054352" y="1012825"/>
                  </a:lnTo>
                  <a:lnTo>
                    <a:pt x="1320927" y="1012825"/>
                  </a:lnTo>
                  <a:lnTo>
                    <a:pt x="831976" y="1012825"/>
                  </a:lnTo>
                  <a:lnTo>
                    <a:pt x="831976" y="844016"/>
                  </a:lnTo>
                  <a:lnTo>
                    <a:pt x="0" y="862444"/>
                  </a:lnTo>
                  <a:lnTo>
                    <a:pt x="831976" y="590816"/>
                  </a:lnTo>
                  <a:lnTo>
                    <a:pt x="831976" y="0"/>
                  </a:lnTo>
                  <a:close/>
                </a:path>
              </a:pathLst>
            </a:custGeom>
            <a:ln w="4127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775" y="4784661"/>
              <a:ext cx="3105150" cy="2008505"/>
            </a:xfrm>
            <a:custGeom>
              <a:avLst/>
              <a:gdLst/>
              <a:ahLst/>
              <a:cxnLst/>
              <a:rect l="l" t="t" r="r" b="b"/>
              <a:pathLst>
                <a:path w="3105150" h="2008504">
                  <a:moveTo>
                    <a:pt x="0" y="2008251"/>
                  </a:moveTo>
                  <a:lnTo>
                    <a:pt x="3105150" y="2008251"/>
                  </a:lnTo>
                  <a:lnTo>
                    <a:pt x="3105150" y="0"/>
                  </a:lnTo>
                  <a:lnTo>
                    <a:pt x="0" y="0"/>
                  </a:lnTo>
                  <a:lnTo>
                    <a:pt x="0" y="2008251"/>
                  </a:lnTo>
                  <a:close/>
                </a:path>
              </a:pathLst>
            </a:custGeom>
            <a:ln w="349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6900" y="4785105"/>
              <a:ext cx="2437130" cy="1912620"/>
            </a:xfrm>
            <a:custGeom>
              <a:avLst/>
              <a:gdLst/>
              <a:ahLst/>
              <a:cxnLst/>
              <a:rect l="l" t="t" r="r" b="b"/>
              <a:pathLst>
                <a:path w="2437129" h="1912620">
                  <a:moveTo>
                    <a:pt x="0" y="867981"/>
                  </a:moveTo>
                  <a:lnTo>
                    <a:pt x="1421510" y="867981"/>
                  </a:lnTo>
                  <a:lnTo>
                    <a:pt x="1968246" y="0"/>
                  </a:lnTo>
                  <a:lnTo>
                    <a:pt x="2030729" y="867981"/>
                  </a:lnTo>
                  <a:lnTo>
                    <a:pt x="2436876" y="867981"/>
                  </a:lnTo>
                  <a:lnTo>
                    <a:pt x="2436876" y="1042073"/>
                  </a:lnTo>
                  <a:lnTo>
                    <a:pt x="2436876" y="1303223"/>
                  </a:lnTo>
                  <a:lnTo>
                    <a:pt x="2436876" y="1912556"/>
                  </a:lnTo>
                  <a:lnTo>
                    <a:pt x="2030729" y="1912556"/>
                  </a:lnTo>
                  <a:lnTo>
                    <a:pt x="1421510" y="1912556"/>
                  </a:lnTo>
                  <a:lnTo>
                    <a:pt x="0" y="1912556"/>
                  </a:lnTo>
                  <a:lnTo>
                    <a:pt x="0" y="1303223"/>
                  </a:lnTo>
                  <a:lnTo>
                    <a:pt x="0" y="1042073"/>
                  </a:lnTo>
                  <a:lnTo>
                    <a:pt x="0" y="867981"/>
                  </a:lnTo>
                  <a:close/>
                </a:path>
              </a:pathLst>
            </a:custGeom>
            <a:ln w="4127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025" y="3078226"/>
              <a:ext cx="11747500" cy="16556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262" y="4837174"/>
              <a:ext cx="2416175" cy="1922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611630">
              <a:lnSpc>
                <a:spcPct val="100000"/>
              </a:lnSpc>
              <a:spcBef>
                <a:spcPts val="105"/>
              </a:spcBef>
            </a:pPr>
            <a:r>
              <a:rPr dirty="0"/>
              <a:t>POLSKA</a:t>
            </a:r>
            <a:r>
              <a:rPr spc="-125" dirty="0"/>
              <a:t> </a:t>
            </a:r>
            <a:r>
              <a:rPr spc="-30" dirty="0"/>
              <a:t>PLATFORMA</a:t>
            </a:r>
            <a:r>
              <a:rPr spc="-150" dirty="0"/>
              <a:t> </a:t>
            </a:r>
            <a:r>
              <a:rPr dirty="0"/>
              <a:t>MEDYCZNA</a:t>
            </a:r>
            <a:r>
              <a:rPr spc="-135" dirty="0"/>
              <a:t> </a:t>
            </a:r>
            <a:r>
              <a:rPr spc="-25" dirty="0"/>
              <a:t>UMW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62261" y="2631186"/>
            <a:ext cx="243776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Doktoranci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oraz </a:t>
            </a:r>
            <a:r>
              <a:rPr sz="1600" dirty="0">
                <a:latin typeface="Arial"/>
                <a:cs typeface="Arial"/>
              </a:rPr>
              <a:t>pracownicy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nauko- </a:t>
            </a:r>
            <a:r>
              <a:rPr sz="1600" dirty="0">
                <a:latin typeface="Arial"/>
                <a:cs typeface="Arial"/>
              </a:rPr>
              <a:t>dydaktyczni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mają </a:t>
            </a:r>
            <a:r>
              <a:rPr sz="1600" dirty="0">
                <a:latin typeface="Arial"/>
                <a:cs typeface="Arial"/>
              </a:rPr>
              <a:t>obowiązek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dostarczania </a:t>
            </a:r>
            <a:r>
              <a:rPr sz="1600" dirty="0">
                <a:latin typeface="Arial"/>
                <a:cs typeface="Arial"/>
              </a:rPr>
              <a:t>swoich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publikacji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Działu </a:t>
            </a:r>
            <a:r>
              <a:rPr sz="1600" dirty="0">
                <a:latin typeface="Arial"/>
                <a:cs typeface="Arial"/>
              </a:rPr>
              <a:t>Bibliografii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Bibliometrii</a:t>
            </a:r>
            <a:endParaRPr sz="1600">
              <a:latin typeface="Arial"/>
              <a:cs typeface="Arial"/>
            </a:endParaRPr>
          </a:p>
          <a:p>
            <a:pPr marL="27940" marR="20320" indent="-1270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Bibliotece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Głównej </a:t>
            </a:r>
            <a:r>
              <a:rPr sz="1600" dirty="0">
                <a:latin typeface="Arial"/>
                <a:cs typeface="Arial"/>
              </a:rPr>
              <a:t>UMW 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rejestracji </a:t>
            </a:r>
            <a:r>
              <a:rPr sz="1600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bazie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lokalnej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Polska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Platforma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Medyczna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UMW.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200" y="1771713"/>
            <a:ext cx="11803380" cy="4719955"/>
            <a:chOff x="203200" y="1771713"/>
            <a:chExt cx="11803380" cy="4719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1771713"/>
              <a:ext cx="8980424" cy="47195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68671" y="2319401"/>
              <a:ext cx="6620509" cy="3367404"/>
            </a:xfrm>
            <a:custGeom>
              <a:avLst/>
              <a:gdLst/>
              <a:ahLst/>
              <a:cxnLst/>
              <a:rect l="l" t="t" r="r" b="b"/>
              <a:pathLst>
                <a:path w="6620509" h="3367404">
                  <a:moveTo>
                    <a:pt x="4003929" y="0"/>
                  </a:moveTo>
                  <a:lnTo>
                    <a:pt x="4439920" y="0"/>
                  </a:lnTo>
                  <a:lnTo>
                    <a:pt x="5093970" y="0"/>
                  </a:lnTo>
                  <a:lnTo>
                    <a:pt x="6620129" y="0"/>
                  </a:lnTo>
                  <a:lnTo>
                    <a:pt x="6620129" y="1964055"/>
                  </a:lnTo>
                  <a:lnTo>
                    <a:pt x="6620129" y="2805811"/>
                  </a:lnTo>
                  <a:lnTo>
                    <a:pt x="6620129" y="3367024"/>
                  </a:lnTo>
                  <a:lnTo>
                    <a:pt x="5093970" y="3367024"/>
                  </a:lnTo>
                  <a:lnTo>
                    <a:pt x="4439920" y="3367024"/>
                  </a:lnTo>
                  <a:lnTo>
                    <a:pt x="4003929" y="3367024"/>
                  </a:lnTo>
                  <a:lnTo>
                    <a:pt x="4003929" y="2805811"/>
                  </a:lnTo>
                  <a:lnTo>
                    <a:pt x="0" y="3042793"/>
                  </a:lnTo>
                  <a:lnTo>
                    <a:pt x="4003929" y="1964055"/>
                  </a:lnTo>
                  <a:lnTo>
                    <a:pt x="4003929" y="0"/>
                  </a:lnTo>
                  <a:close/>
                </a:path>
              </a:pathLst>
            </a:custGeom>
            <a:ln w="3492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2041" y="6584695"/>
            <a:ext cx="83959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92E36"/>
                </a:solidFill>
                <a:latin typeface="Century Gothic"/>
                <a:cs typeface="Century Gothic"/>
              </a:rPr>
              <a:t>Zarządzenie:</a:t>
            </a:r>
            <a:r>
              <a:rPr sz="1000" b="1" spc="-3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Nr</a:t>
            </a:r>
            <a:r>
              <a:rPr sz="1000" b="1" spc="-2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17</a:t>
            </a:r>
            <a:r>
              <a:rPr lang="pl-PL" sz="1000" b="1" dirty="0">
                <a:solidFill>
                  <a:srgbClr val="292E36"/>
                </a:solidFill>
                <a:latin typeface="Century Gothic"/>
                <a:cs typeface="Century Gothic"/>
              </a:rPr>
              <a:t>8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/XVI</a:t>
            </a:r>
            <a:r>
              <a:rPr sz="1000" b="1" spc="-10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R/202</a:t>
            </a:r>
            <a:r>
              <a:rPr lang="pl-PL" sz="1000" b="1" dirty="0">
                <a:solidFill>
                  <a:srgbClr val="292E36"/>
                </a:solidFill>
                <a:latin typeface="Century Gothic"/>
                <a:cs typeface="Century Gothic"/>
              </a:rPr>
              <a:t>5</a:t>
            </a:r>
            <a:r>
              <a:rPr sz="1000" b="1" spc="10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-</a:t>
            </a:r>
            <a:r>
              <a:rPr sz="1000" b="1" spc="-2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centralny</a:t>
            </a:r>
            <a:r>
              <a:rPr sz="1000" b="1" spc="-3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system</a:t>
            </a:r>
            <a:r>
              <a:rPr sz="1000" b="1" spc="-50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ewidencji</a:t>
            </a:r>
            <a:r>
              <a:rPr sz="1000" b="1" spc="-3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oraz</a:t>
            </a:r>
            <a:r>
              <a:rPr sz="1000" b="1" spc="-30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archiwizacji</a:t>
            </a:r>
            <a:r>
              <a:rPr sz="1000" b="1" spc="-2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efektów</a:t>
            </a:r>
            <a:r>
              <a:rPr sz="1000" b="1" spc="-3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działalności</a:t>
            </a:r>
            <a:r>
              <a:rPr sz="1000" b="1" spc="-3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292E36"/>
                </a:solidFill>
                <a:latin typeface="Century Gothic"/>
                <a:cs typeface="Century Gothic"/>
              </a:rPr>
              <a:t>naukowo-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badawczej</a:t>
            </a:r>
            <a:r>
              <a:rPr sz="1000" b="1" spc="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292E36"/>
                </a:solidFill>
                <a:latin typeface="Century Gothic"/>
                <a:cs typeface="Century Gothic"/>
              </a:rPr>
              <a:t>i</a:t>
            </a:r>
            <a:r>
              <a:rPr sz="1000" b="1" spc="-35" dirty="0">
                <a:solidFill>
                  <a:srgbClr val="292E36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292E36"/>
                </a:solidFill>
                <a:latin typeface="Century Gothic"/>
                <a:cs typeface="Century Gothic"/>
              </a:rPr>
              <a:t>dydaktycznej</a:t>
            </a:r>
            <a:endParaRPr sz="1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28498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CYTOWANIA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091" y="1714880"/>
            <a:ext cx="783145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Cytowanie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(ang.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citation,</a:t>
            </a:r>
            <a:r>
              <a:rPr sz="22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reference)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–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powołanie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się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treść </a:t>
            </a:r>
            <a:r>
              <a:rPr sz="2200" dirty="0">
                <a:latin typeface="Arial"/>
                <a:cs typeface="Arial"/>
              </a:rPr>
              <a:t>innej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wraz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wskazaniem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jej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danych bibliograficznych.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091" y="3176777"/>
            <a:ext cx="758698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Autocytowanie</a:t>
            </a:r>
            <a:r>
              <a:rPr sz="22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(ang.</a:t>
            </a:r>
            <a:r>
              <a:rPr sz="22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self-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citation)</a:t>
            </a:r>
            <a:r>
              <a:rPr sz="22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–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powołanie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się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treść </a:t>
            </a:r>
            <a:r>
              <a:rPr sz="2200" dirty="0">
                <a:latin typeface="Arial"/>
                <a:cs typeface="Arial"/>
              </a:rPr>
              <a:t>innej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momencie,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gdy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cytującej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jest </a:t>
            </a:r>
            <a:r>
              <a:rPr sz="2200" dirty="0">
                <a:latin typeface="Arial"/>
                <a:cs typeface="Arial"/>
              </a:rPr>
              <a:t>równocześnie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autorem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cytowanej.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091" y="4638547"/>
            <a:ext cx="7948295" cy="15678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Analiza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cytowań</a:t>
            </a:r>
            <a:r>
              <a:rPr sz="22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–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wykonywana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dla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zestawu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publikacji </a:t>
            </a:r>
            <a:r>
              <a:rPr sz="2200" dirty="0">
                <a:latin typeface="Arial"/>
                <a:cs typeface="Arial"/>
              </a:rPr>
              <a:t>danego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autora.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suma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jakie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otrzymały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wszystkie </a:t>
            </a:r>
            <a:r>
              <a:rPr sz="2200" dirty="0">
                <a:latin typeface="Arial"/>
                <a:cs typeface="Arial"/>
              </a:rPr>
              <a:t>prace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tego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zestawu.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analizie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wykazuje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się </a:t>
            </a:r>
            <a:r>
              <a:rPr sz="2200" dirty="0">
                <a:latin typeface="Arial"/>
                <a:cs typeface="Arial"/>
              </a:rPr>
              <a:t>zarówno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sumę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uwzględnieniem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autocytowań,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jak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30"/>
              </a:lnSpc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bez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nich.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56675" y="1924050"/>
            <a:ext cx="3057525" cy="1812925"/>
          </a:xfrm>
          <a:prstGeom prst="rect">
            <a:avLst/>
          </a:prstGeom>
          <a:ln w="41275">
            <a:solidFill>
              <a:srgbClr val="CC99F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653415" marR="609600" algn="ctr">
              <a:lnSpc>
                <a:spcPct val="100000"/>
              </a:lnSpc>
              <a:spcBef>
                <a:spcPts val="1515"/>
              </a:spcBef>
            </a:pPr>
            <a:r>
              <a:rPr sz="2200" dirty="0">
                <a:latin typeface="Arial"/>
                <a:cs typeface="Arial"/>
              </a:rPr>
              <a:t>Na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podstawie cytowań </a:t>
            </a:r>
            <a:r>
              <a:rPr sz="2200" dirty="0">
                <a:latin typeface="Arial"/>
                <a:cs typeface="Arial"/>
              </a:rPr>
              <a:t>wyliczany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jest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Factor!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8575" y="4324350"/>
            <a:ext cx="3057525" cy="1812925"/>
          </a:xfrm>
          <a:prstGeom prst="rect">
            <a:avLst/>
          </a:prstGeom>
          <a:ln w="41275">
            <a:solidFill>
              <a:srgbClr val="CC99FF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252095" marR="230504" algn="ctr">
              <a:lnSpc>
                <a:spcPct val="100000"/>
              </a:lnSpc>
              <a:spcBef>
                <a:spcPts val="1614"/>
              </a:spcBef>
            </a:pPr>
            <a:r>
              <a:rPr sz="2200" dirty="0">
                <a:latin typeface="Arial"/>
                <a:cs typeface="Arial"/>
              </a:rPr>
              <a:t>Ważne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właściwe </a:t>
            </a:r>
            <a:r>
              <a:rPr sz="2200" dirty="0">
                <a:latin typeface="Arial"/>
                <a:cs typeface="Arial"/>
              </a:rPr>
              <a:t>podawanie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danych bibliograficznych </a:t>
            </a:r>
            <a:r>
              <a:rPr sz="2200" dirty="0">
                <a:latin typeface="Arial"/>
                <a:cs typeface="Arial"/>
              </a:rPr>
              <a:t>przy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cytowaniach!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672204">
              <a:lnSpc>
                <a:spcPct val="100000"/>
              </a:lnSpc>
              <a:spcBef>
                <a:spcPts val="105"/>
              </a:spcBef>
            </a:pPr>
            <a:r>
              <a:rPr dirty="0"/>
              <a:t>KONSPEKT</a:t>
            </a:r>
            <a:r>
              <a:rPr spc="-20" dirty="0"/>
              <a:t> </a:t>
            </a:r>
            <a:r>
              <a:rPr spc="-10" dirty="0"/>
              <a:t>ZAJĘĆ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392" y="2134616"/>
            <a:ext cx="11026775" cy="34490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95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Bibliometria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(definicja,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wskaźniki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bibliometryczne,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wskaźniki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altmetryczne)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Polska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Platforma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Medyczna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UMW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(obowiązek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sprawozdawczości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dorobku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naukowego)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2700" marR="501650" indent="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Proces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publikowania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(wybór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weryfikacja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danych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0" dirty="0" err="1">
                <a:latin typeface="Arial"/>
                <a:cs typeface="Arial"/>
              </a:rPr>
              <a:t>jego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20" dirty="0" err="1">
                <a:latin typeface="Arial"/>
                <a:cs typeface="Arial"/>
              </a:rPr>
              <a:t>wskaźników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Problem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rzetelności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naukowej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lang="pl-PL" sz="2200" dirty="0">
                <a:latin typeface="Arial"/>
                <a:cs typeface="Arial"/>
              </a:rPr>
              <a:t>fałszywe</a:t>
            </a:r>
            <a:r>
              <a:rPr lang="pl-PL" sz="2200" spc="-90" dirty="0">
                <a:latin typeface="Arial"/>
                <a:cs typeface="Arial"/>
              </a:rPr>
              <a:t> </a:t>
            </a:r>
            <a:r>
              <a:rPr lang="pl-PL" sz="2200" dirty="0">
                <a:latin typeface="Arial"/>
                <a:cs typeface="Arial"/>
              </a:rPr>
              <a:t>czasopisma,</a:t>
            </a:r>
            <a:r>
              <a:rPr lang="pl-PL" sz="2200" spc="-90" dirty="0">
                <a:latin typeface="Arial"/>
                <a:cs typeface="Arial"/>
              </a:rPr>
              <a:t> </a:t>
            </a:r>
            <a:r>
              <a:rPr lang="pl-PL" sz="2200" dirty="0">
                <a:latin typeface="Arial"/>
                <a:cs typeface="Arial"/>
              </a:rPr>
              <a:t>drapieżni</a:t>
            </a:r>
            <a:r>
              <a:rPr lang="pl-PL" sz="2200" spc="-85" dirty="0">
                <a:latin typeface="Arial"/>
                <a:cs typeface="Arial"/>
              </a:rPr>
              <a:t> </a:t>
            </a:r>
            <a:r>
              <a:rPr lang="pl-PL" sz="2200" spc="-10" dirty="0">
                <a:latin typeface="Arial"/>
                <a:cs typeface="Arial"/>
              </a:rPr>
              <a:t>wydawcy,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papiernie)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73990" indent="-161290">
              <a:lnSpc>
                <a:spcPct val="100000"/>
              </a:lnSpc>
              <a:buChar char="•"/>
              <a:tabLst>
                <a:tab pos="173990" algn="l"/>
              </a:tabLst>
            </a:pPr>
            <a:r>
              <a:rPr sz="2200" dirty="0">
                <a:latin typeface="Arial"/>
                <a:cs typeface="Arial"/>
              </a:rPr>
              <a:t>Afiliacja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(co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jest?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Jak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prawidłowo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afiliować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swojej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jednostki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naukowej?)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749675">
              <a:lnSpc>
                <a:spcPct val="100000"/>
              </a:lnSpc>
              <a:spcBef>
                <a:spcPts val="105"/>
              </a:spcBef>
            </a:pPr>
            <a:r>
              <a:rPr dirty="0"/>
              <a:t>WEB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912" y="1701863"/>
            <a:ext cx="11560175" cy="48211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5582" y="499999"/>
            <a:ext cx="3641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4189" algn="l"/>
              </a:tabLst>
            </a:pPr>
            <a:r>
              <a:rPr spc="-10" dirty="0"/>
              <a:t>INDEKS</a:t>
            </a:r>
            <a:r>
              <a:rPr dirty="0"/>
              <a:t>	</a:t>
            </a:r>
            <a:r>
              <a:rPr spc="-10" dirty="0"/>
              <a:t>HIRSCHA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692655"/>
            <a:ext cx="10060940" cy="13938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0665" marR="518159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Indeks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Hirscha</a:t>
            </a:r>
            <a:r>
              <a:rPr sz="22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(h-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index)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współczynnik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wpływu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określający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wagę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znaczenie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wszystkich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danego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autora.</a:t>
            </a:r>
            <a:endParaRPr sz="2200" dirty="0">
              <a:latin typeface="Arial"/>
              <a:cs typeface="Arial"/>
            </a:endParaRPr>
          </a:p>
          <a:p>
            <a:pPr marL="240665">
              <a:lnSpc>
                <a:spcPts val="2510"/>
              </a:lnSpc>
              <a:spcBef>
                <a:spcPts val="705"/>
              </a:spcBef>
            </a:pPr>
            <a:r>
              <a:rPr sz="2200" spc="-10" dirty="0">
                <a:latin typeface="Arial"/>
                <a:cs typeface="Arial"/>
              </a:rPr>
              <a:t>Wartość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indeksu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Hirscha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oparta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liczbie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liczbie</a:t>
            </a:r>
            <a:endParaRPr sz="2200" dirty="0">
              <a:latin typeface="Arial"/>
              <a:cs typeface="Arial"/>
            </a:endParaRPr>
          </a:p>
          <a:p>
            <a:pPr marL="240665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cytowań,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jaką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uzyskały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autora.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9950" y="3605212"/>
            <a:ext cx="9304655" cy="2952750"/>
            <a:chOff x="869950" y="3605212"/>
            <a:chExt cx="9304655" cy="2952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950" y="3605212"/>
              <a:ext cx="4083050" cy="29527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99000" y="3637026"/>
              <a:ext cx="5459730" cy="2219325"/>
            </a:xfrm>
            <a:custGeom>
              <a:avLst/>
              <a:gdLst/>
              <a:ahLst/>
              <a:cxnLst/>
              <a:rect l="l" t="t" r="r" b="b"/>
              <a:pathLst>
                <a:path w="5459730" h="2219325">
                  <a:moveTo>
                    <a:pt x="2019300" y="0"/>
                  </a:moveTo>
                  <a:lnTo>
                    <a:pt x="2592704" y="0"/>
                  </a:lnTo>
                  <a:lnTo>
                    <a:pt x="3452622" y="0"/>
                  </a:lnTo>
                  <a:lnTo>
                    <a:pt x="5459476" y="0"/>
                  </a:lnTo>
                  <a:lnTo>
                    <a:pt x="5459476" y="369824"/>
                  </a:lnTo>
                  <a:lnTo>
                    <a:pt x="5459476" y="924687"/>
                  </a:lnTo>
                  <a:lnTo>
                    <a:pt x="5459476" y="2219261"/>
                  </a:lnTo>
                  <a:lnTo>
                    <a:pt x="3452622" y="2219261"/>
                  </a:lnTo>
                  <a:lnTo>
                    <a:pt x="2592704" y="2219261"/>
                  </a:lnTo>
                  <a:lnTo>
                    <a:pt x="2019300" y="2219261"/>
                  </a:lnTo>
                  <a:lnTo>
                    <a:pt x="2019300" y="924687"/>
                  </a:lnTo>
                  <a:lnTo>
                    <a:pt x="0" y="980948"/>
                  </a:lnTo>
                  <a:lnTo>
                    <a:pt x="2019300" y="369824"/>
                  </a:lnTo>
                  <a:lnTo>
                    <a:pt x="2019300" y="0"/>
                  </a:lnTo>
                  <a:close/>
                </a:path>
              </a:pathLst>
            </a:custGeom>
            <a:ln w="31750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87971" y="3796665"/>
            <a:ext cx="31045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Indeks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Hirscha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równy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jeden </a:t>
            </a:r>
            <a:r>
              <a:rPr sz="1800" dirty="0">
                <a:latin typeface="Arial"/>
                <a:cs typeface="Arial"/>
              </a:rPr>
              <a:t>oznacza,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że </a:t>
            </a:r>
            <a:r>
              <a:rPr sz="1800" spc="-10" dirty="0">
                <a:latin typeface="Arial"/>
                <a:cs typeface="Arial"/>
              </a:rPr>
              <a:t>naukowiec </a:t>
            </a:r>
            <a:r>
              <a:rPr sz="1800" dirty="0">
                <a:latin typeface="Arial"/>
                <a:cs typeface="Arial"/>
              </a:rPr>
              <a:t>posiada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jedną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pracę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cytowaną </a:t>
            </a:r>
            <a:r>
              <a:rPr sz="1800" dirty="0">
                <a:latin typeface="Arial"/>
                <a:cs typeface="Arial"/>
              </a:rPr>
              <a:t>jeden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raz.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Jeżeli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równy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jest </a:t>
            </a:r>
            <a:r>
              <a:rPr sz="1800" dirty="0">
                <a:latin typeface="Arial"/>
                <a:cs typeface="Arial"/>
              </a:rPr>
              <a:t>pięć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wtedy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pięć</a:t>
            </a:r>
            <a:r>
              <a:rPr sz="1800" spc="-20" dirty="0">
                <a:latin typeface="Arial"/>
                <a:cs typeface="Arial"/>
              </a:rPr>
              <a:t> prac,</a:t>
            </a:r>
            <a:endParaRPr sz="1800">
              <a:latin typeface="Arial"/>
              <a:cs typeface="Arial"/>
            </a:endParaRPr>
          </a:p>
          <a:p>
            <a:pPr marL="36830" marR="3111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których każda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jest</a:t>
            </a:r>
            <a:r>
              <a:rPr sz="1800" spc="-10" dirty="0">
                <a:latin typeface="Arial"/>
                <a:cs typeface="Arial"/>
              </a:rPr>
              <a:t> cytowana </a:t>
            </a:r>
            <a:r>
              <a:rPr sz="1800" dirty="0">
                <a:latin typeface="Arial"/>
                <a:cs typeface="Arial"/>
              </a:rPr>
              <a:t>minimum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razy.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5582" y="499999"/>
            <a:ext cx="3641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4189" algn="l"/>
              </a:tabLst>
            </a:pPr>
            <a:r>
              <a:rPr spc="-10" dirty="0"/>
              <a:t>INDEKS</a:t>
            </a:r>
            <a:r>
              <a:rPr dirty="0"/>
              <a:t>	</a:t>
            </a:r>
            <a:r>
              <a:rPr spc="-10" dirty="0"/>
              <a:t>HIRSCHA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350" y="4592637"/>
            <a:ext cx="1501775" cy="1501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87" y="2414651"/>
            <a:ext cx="1501775" cy="15001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6843" y="28232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7394" y="5090236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451" y="2414651"/>
            <a:ext cx="777875" cy="15005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9201" y="2414651"/>
            <a:ext cx="777875" cy="15005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pl-PL" sz="1800" spc="-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5300" y="2414651"/>
            <a:ext cx="777875" cy="15005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1276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0225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6126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4501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75725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1851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5950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8751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61626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45876" y="4592637"/>
            <a:ext cx="777875" cy="15017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42698" y="3886616"/>
            <a:ext cx="3159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Indeks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Hirscha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=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3200" y="1762125"/>
            <a:ext cx="5558155" cy="1812676"/>
          </a:xfrm>
          <a:prstGeom prst="rect">
            <a:avLst/>
          </a:prstGeom>
          <a:ln w="41275">
            <a:solidFill>
              <a:srgbClr val="CC99F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375920" marR="328930" indent="-284480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378460" algn="l"/>
              </a:tabLst>
            </a:pPr>
            <a:r>
              <a:rPr sz="1400" dirty="0">
                <a:solidFill>
                  <a:srgbClr val="1F2023"/>
                </a:solidFill>
                <a:latin typeface="Arial"/>
                <a:cs typeface="Arial"/>
              </a:rPr>
              <a:t>Indeks</a:t>
            </a:r>
            <a:r>
              <a:rPr sz="1400" spc="-6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2023"/>
                </a:solidFill>
                <a:latin typeface="Arial"/>
                <a:cs typeface="Arial"/>
              </a:rPr>
              <a:t>Hirscha</a:t>
            </a:r>
            <a:r>
              <a:rPr sz="14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nie</a:t>
            </a:r>
            <a:r>
              <a:rPr sz="1400" spc="-20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docenia</a:t>
            </a:r>
            <a:r>
              <a:rPr sz="1400" spc="-55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dorobku</a:t>
            </a:r>
            <a:r>
              <a:rPr sz="1400" spc="-50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prac</a:t>
            </a:r>
            <a:r>
              <a:rPr sz="1400" spc="-25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40C28"/>
                </a:solidFill>
                <a:latin typeface="Arial"/>
                <a:cs typeface="Arial"/>
              </a:rPr>
              <a:t>wysokocytowanych 	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w</a:t>
            </a:r>
            <a:r>
              <a:rPr sz="1400" spc="-25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przypadku</a:t>
            </a:r>
            <a:r>
              <a:rPr sz="1400" spc="-55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oceny</a:t>
            </a:r>
            <a:r>
              <a:rPr sz="1400" spc="-40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publikacji</a:t>
            </a:r>
            <a:r>
              <a:rPr sz="1400" spc="-45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0C28"/>
                </a:solidFill>
                <a:latin typeface="Arial"/>
                <a:cs typeface="Arial"/>
              </a:rPr>
              <a:t>jednej</a:t>
            </a:r>
            <a:r>
              <a:rPr sz="1400" spc="-50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40C28"/>
                </a:solidFill>
                <a:latin typeface="Arial"/>
                <a:cs typeface="Arial"/>
              </a:rPr>
              <a:t>osoby</a:t>
            </a:r>
            <a:r>
              <a:rPr sz="1400" spc="-10" dirty="0">
                <a:solidFill>
                  <a:srgbClr val="1F2023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375920" marR="217170" indent="-284480" algn="just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400" dirty="0">
                <a:latin typeface="Arial"/>
                <a:cs typeface="Arial"/>
              </a:rPr>
              <a:t>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przypadku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oceny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instytucji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naukowych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wadą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możliwość 	</a:t>
            </a:r>
            <a:r>
              <a:rPr sz="1400" dirty="0">
                <a:latin typeface="Arial"/>
                <a:cs typeface="Arial"/>
              </a:rPr>
              <a:t>uzyskiwania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lepszych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wskaźników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przez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duże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jednostki,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które 	</a:t>
            </a:r>
            <a:r>
              <a:rPr sz="1400" dirty="0">
                <a:latin typeface="Arial"/>
                <a:cs typeface="Arial"/>
              </a:rPr>
              <a:t>publikują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więcej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prac</a:t>
            </a:r>
            <a:r>
              <a:rPr sz="1400" spc="-10" dirty="0">
                <a:latin typeface="Arial"/>
                <a:cs typeface="Arial"/>
              </a:rPr>
              <a:t>.</a:t>
            </a:r>
            <a:endParaRPr lang="pl-PL" sz="1400" spc="-10" dirty="0">
              <a:latin typeface="Arial"/>
              <a:cs typeface="Arial"/>
            </a:endParaRPr>
          </a:p>
          <a:p>
            <a:pPr marL="375920" marR="217170" indent="-284480" algn="just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lang="pl-PL" sz="1400" dirty="0"/>
              <a:t>Nie uwzględnia liczby współautorów – w publikacjach </a:t>
            </a:r>
            <a:r>
              <a:rPr lang="pl-PL" sz="1400" dirty="0" err="1"/>
              <a:t>wieloautorskich</a:t>
            </a:r>
            <a:r>
              <a:rPr lang="pl-PL" sz="1400" dirty="0"/>
              <a:t> każdy współtwórca otrzymuje taki sam wzrost h-indexu.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0936" y="1905880"/>
            <a:ext cx="81915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686935">
              <a:lnSpc>
                <a:spcPct val="100000"/>
              </a:lnSpc>
              <a:spcBef>
                <a:spcPts val="105"/>
              </a:spcBef>
            </a:pPr>
            <a:r>
              <a:rPr dirty="0"/>
              <a:t>H-</a:t>
            </a:r>
            <a:r>
              <a:rPr spc="-10" dirty="0"/>
              <a:t>INDEX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676400"/>
            <a:ext cx="111633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68465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ALTMETRYKA</a:t>
            </a:r>
            <a:r>
              <a:rPr spc="-14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wskaźniki</a:t>
            </a:r>
            <a:r>
              <a:rPr spc="-55" dirty="0"/>
              <a:t> </a:t>
            </a:r>
            <a:r>
              <a:rPr spc="-10" dirty="0"/>
              <a:t>alternatywne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988" y="1786509"/>
            <a:ext cx="11144885" cy="47802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286385">
              <a:lnSpc>
                <a:spcPts val="1989"/>
              </a:lnSpc>
              <a:spcBef>
                <a:spcPts val="305"/>
              </a:spcBef>
            </a:pPr>
            <a:r>
              <a:rPr sz="1800" spc="-30" dirty="0">
                <a:latin typeface="Arial"/>
                <a:cs typeface="Arial"/>
              </a:rPr>
              <a:t>Termin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zaproponowany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2010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określenie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alternatywnych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wskaźników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popularności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oddziaływania </a:t>
            </a:r>
            <a:r>
              <a:rPr sz="1800" dirty="0">
                <a:latin typeface="Arial"/>
                <a:cs typeface="Arial"/>
              </a:rPr>
              <a:t>publikacji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autorów.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800">
              <a:latin typeface="Arial"/>
              <a:cs typeface="Arial"/>
            </a:endParaRPr>
          </a:p>
          <a:p>
            <a:pPr marL="241300" marR="5080" algn="just">
              <a:lnSpc>
                <a:spcPct val="80000"/>
              </a:lnSpc>
            </a:pPr>
            <a:r>
              <a:rPr sz="1800" dirty="0">
                <a:latin typeface="Arial"/>
                <a:cs typeface="Arial"/>
              </a:rPr>
              <a:t>Jest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nietradycyjna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oceny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publikacji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naukowych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poziomie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artykułu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(ang.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altmetrics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article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 </a:t>
            </a:r>
            <a:r>
              <a:rPr sz="1800" dirty="0">
                <a:latin typeface="Arial"/>
                <a:cs typeface="Arial"/>
              </a:rPr>
              <a:t>metrics),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czasopisma.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Uwzględnia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zmiany,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jakie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zaszły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komunikacji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naukowej wraz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rozwojem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sieci </a:t>
            </a:r>
            <a:r>
              <a:rPr sz="1800" spc="-20" dirty="0">
                <a:latin typeface="Arial"/>
                <a:cs typeface="Arial"/>
                <a:hlinkClick r:id="rId2"/>
              </a:rPr>
              <a:t>WWW.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Narzędzia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altmetryczne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zbierają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publikacjach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różnych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źródeł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Internecie: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bazy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danych,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menedżery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bibliografii,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800" spc="-10" dirty="0">
                <a:latin typeface="Arial"/>
                <a:cs typeface="Arial"/>
              </a:rPr>
              <a:t>blogi,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portale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społecznościowe,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repozytoria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danych,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strony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wydawców,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rejestry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pobrań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udostępnień.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5532" y="4816047"/>
            <a:ext cx="1204858" cy="14757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5479" y="4704153"/>
            <a:ext cx="1638712" cy="16494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72623" y="4741862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14591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ALTMETRYKA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690" y="2089150"/>
            <a:ext cx="10172065" cy="35394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Korzystanie/użytkowanie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(Usage):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załadowanie,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odsłony,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zakup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kolekcji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książek,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wypożyczenia </a:t>
            </a:r>
            <a:r>
              <a:rPr sz="1800" dirty="0">
                <a:latin typeface="Arial"/>
                <a:cs typeface="Arial"/>
              </a:rPr>
              <a:t>międzybiblioteczne,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serwisy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dostawy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dokumentów.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9"/>
              </a:spcBef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Rejestrowanie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(Captures):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ulubione,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zakładki,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zapisane,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grupy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użytkowników, obserwatorów.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Wzmiankowanie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(Mentions):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blogi,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komentarze,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wpisy,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artykuły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Wikipiedii,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opinie.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0"/>
              </a:spcBef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Media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społecznościowe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(Social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Media):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Twitter,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Google+,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polubienia,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dzielenie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się,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oceny.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4"/>
              </a:spcBef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Cytowania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(Citations):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Scopus,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Google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Schoolar,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Microsoft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Academic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Search,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patenty.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746" y="1867964"/>
            <a:ext cx="682222" cy="6849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2513" y="2679657"/>
            <a:ext cx="728410" cy="7150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782300" y="3532255"/>
            <a:ext cx="865505" cy="1614805"/>
            <a:chOff x="10782300" y="3532255"/>
            <a:chExt cx="865505" cy="16148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8248" y="3532255"/>
              <a:ext cx="749175" cy="7396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300" y="4244975"/>
              <a:ext cx="865187" cy="9017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81162" y="5234075"/>
            <a:ext cx="761946" cy="7483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575" y="1466848"/>
              <a:ext cx="9641505" cy="53911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536700"/>
            </a:xfrm>
            <a:custGeom>
              <a:avLst/>
              <a:gdLst/>
              <a:ahLst/>
              <a:cxnLst/>
              <a:rect l="l" t="t" r="r" b="b"/>
              <a:pathLst>
                <a:path w="12192000" h="1536700">
                  <a:moveTo>
                    <a:pt x="12192000" y="0"/>
                  </a:moveTo>
                  <a:lnTo>
                    <a:pt x="0" y="0"/>
                  </a:lnTo>
                  <a:lnTo>
                    <a:pt x="0" y="1536700"/>
                  </a:lnTo>
                  <a:lnTo>
                    <a:pt x="12192000" y="1536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30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6713" y="255473"/>
            <a:ext cx="687832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7260">
              <a:lnSpc>
                <a:spcPct val="100000"/>
              </a:lnSpc>
              <a:spcBef>
                <a:spcPts val="105"/>
              </a:spcBef>
            </a:pPr>
            <a:r>
              <a:rPr dirty="0"/>
              <a:t>PRZYKŁADOWE</a:t>
            </a:r>
            <a:r>
              <a:rPr spc="-40" dirty="0"/>
              <a:t> </a:t>
            </a:r>
            <a:r>
              <a:rPr spc="-10" dirty="0"/>
              <a:t>ŹRÓDŁA </a:t>
            </a:r>
            <a:r>
              <a:rPr dirty="0"/>
              <a:t>WSKAŹNIKÓW</a:t>
            </a:r>
            <a:r>
              <a:rPr spc="-140" dirty="0"/>
              <a:t> </a:t>
            </a:r>
            <a:r>
              <a:rPr spc="-30" dirty="0"/>
              <a:t>ALTMETRYCZNYCH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5464" y="4674489"/>
            <a:ext cx="75184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Źródło: </a:t>
            </a:r>
            <a:r>
              <a:rPr sz="800" spc="-10" dirty="0">
                <a:latin typeface="Arial"/>
                <a:cs typeface="Arial"/>
                <a:hlinkClick r:id="rId3"/>
              </a:rPr>
              <a:t>http://docplayer.</a:t>
            </a:r>
            <a:r>
              <a:rPr sz="800" spc="-10" dirty="0">
                <a:latin typeface="Arial"/>
                <a:cs typeface="Arial"/>
              </a:rPr>
              <a:t> pl/18725411-</a:t>
            </a:r>
            <a:endParaRPr sz="800" dirty="0">
              <a:latin typeface="Arial"/>
              <a:cs typeface="Arial"/>
            </a:endParaRPr>
          </a:p>
          <a:p>
            <a:pPr marL="12700" marR="13970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Arial"/>
                <a:cs typeface="Arial"/>
              </a:rPr>
              <a:t>Wskazniki- oceny-dorobku- naukowego-</a:t>
            </a:r>
            <a:r>
              <a:rPr sz="800" spc="-25" dirty="0">
                <a:latin typeface="Arial"/>
                <a:cs typeface="Arial"/>
              </a:rPr>
              <a:t>w-</a:t>
            </a:r>
            <a:r>
              <a:rPr sz="800" spc="-10" dirty="0">
                <a:latin typeface="Arial"/>
                <a:cs typeface="Arial"/>
              </a:rPr>
              <a:t> epoce-cyfrowej- teresa-gorecka- dyrektor-d-</a:t>
            </a:r>
            <a:r>
              <a:rPr sz="800" spc="-25" dirty="0">
                <a:latin typeface="Arial"/>
                <a:cs typeface="Arial"/>
              </a:rPr>
              <a:t>s-</a:t>
            </a:r>
            <a:r>
              <a:rPr sz="800" spc="-10" dirty="0">
                <a:latin typeface="Arial"/>
                <a:cs typeface="Arial"/>
              </a:rPr>
              <a:t> sprzedazy-</a:t>
            </a:r>
            <a:r>
              <a:rPr sz="800" spc="-25" dirty="0">
                <a:latin typeface="Arial"/>
                <a:cs typeface="Arial"/>
              </a:rPr>
              <a:t>na-</a:t>
            </a:r>
            <a:r>
              <a:rPr sz="800" spc="-10" dirty="0">
                <a:latin typeface="Arial"/>
                <a:cs typeface="Arial"/>
              </a:rPr>
              <a:t> polske-litwe- lotwe-</a:t>
            </a:r>
            <a:r>
              <a:rPr sz="800" dirty="0">
                <a:latin typeface="Arial"/>
                <a:cs typeface="Arial"/>
              </a:rPr>
              <a:t>i-</a:t>
            </a:r>
            <a:r>
              <a:rPr sz="800" spc="-10" dirty="0">
                <a:latin typeface="Arial"/>
                <a:cs typeface="Arial"/>
              </a:rPr>
              <a:t>ukraine- ebsco- information- service.html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601" y="255473"/>
            <a:ext cx="11058525" cy="752821"/>
          </a:xfrm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790825">
              <a:lnSpc>
                <a:spcPct val="100000"/>
              </a:lnSpc>
              <a:spcBef>
                <a:spcPts val="105"/>
              </a:spcBef>
            </a:pPr>
            <a:r>
              <a:rPr dirty="0"/>
              <a:t>METRYKI</a:t>
            </a:r>
            <a:r>
              <a:rPr spc="-80" dirty="0"/>
              <a:t> </a:t>
            </a:r>
            <a:r>
              <a:rPr dirty="0"/>
              <a:t>PLUM</a:t>
            </a:r>
            <a:r>
              <a:rPr lang="pl-PL" dirty="0"/>
              <a:t>X METRICS</a:t>
            </a:r>
            <a:endParaRPr spc="-25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239F7EE-6249-E7D1-9DCA-10080BD88323}"/>
              </a:ext>
            </a:extLst>
          </p:cNvPr>
          <p:cNvSpPr txBox="1"/>
          <p:nvPr/>
        </p:nvSpPr>
        <p:spPr>
          <a:xfrm>
            <a:off x="457200" y="1905000"/>
            <a:ext cx="11430000" cy="433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PlumX</a:t>
            </a:r>
            <a:r>
              <a:rPr lang="pl-PL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Metrics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gromadzenia i analizowania danych </a:t>
            </a:r>
            <a:r>
              <a:rPr lang="pl-PL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altmetrycznych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stworzony przez firmę </a:t>
            </a:r>
            <a:r>
              <a:rPr lang="pl-PL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Plum Analytics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(obecnie część </a:t>
            </a:r>
            <a:r>
              <a:rPr lang="pl-PL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Elsevier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b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Jego celem jest </a:t>
            </a:r>
            <a:r>
              <a:rPr lang="pl-PL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pomiar wpływu publikacji naukowych w szerokim kontekście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zarówno tradycyjnych cytowań, jak i interakcji w środowisku cyfrowym.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l-PL" sz="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Zastosowanie </a:t>
            </a:r>
            <a:r>
              <a:rPr lang="pl-PL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PlumX</a:t>
            </a:r>
            <a:r>
              <a:rPr lang="pl-PL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Metrics</a:t>
            </a:r>
            <a:r>
              <a:rPr lang="pl-PL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Ocena widoczności publikacji - nie tylko w literaturze naukowej, ale też w sieci i mediach społecznościowych.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Monitorowanie aktywności cyfrowej badaczy i instytucji – pomocne w raportowaniu dorobku.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Wsparcie decyzji strategicznych w instytucjach naukowych – np. przy ewaluacji projektów, grantów, jednostek naukowych.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Promocja otwartej nauki – pokazuje wpływ badań wśród szerokiej społeczności, w tym poza akademią.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47C969-BF36-2097-3317-F5982D874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D7C2BA6-9B9D-A38F-EF14-008C0E825189}"/>
              </a:ext>
            </a:extLst>
          </p:cNvPr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765A500-2DCD-A36B-B32E-4F5537F412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69877" cy="752821"/>
          </a:xfrm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790825">
              <a:lnSpc>
                <a:spcPct val="100000"/>
              </a:lnSpc>
              <a:spcBef>
                <a:spcPts val="105"/>
              </a:spcBef>
            </a:pPr>
            <a:r>
              <a:rPr lang="pl-PL" dirty="0"/>
              <a:t>           </a:t>
            </a:r>
            <a:r>
              <a:rPr dirty="0"/>
              <a:t>METRYKI</a:t>
            </a:r>
            <a:r>
              <a:rPr spc="-80" dirty="0"/>
              <a:t> </a:t>
            </a:r>
            <a:r>
              <a:rPr dirty="0"/>
              <a:t>PLUM</a:t>
            </a:r>
            <a:r>
              <a:rPr lang="pl-PL" dirty="0"/>
              <a:t> X </a:t>
            </a:r>
            <a:endParaRPr spc="-25" dirty="0"/>
          </a:p>
        </p:txBody>
      </p:sp>
      <p:pic>
        <p:nvPicPr>
          <p:cNvPr id="7" name="Obraz 6">
            <a:hlinkClick r:id="rId2"/>
            <a:extLst>
              <a:ext uri="{FF2B5EF4-FFF2-40B4-BE49-F238E27FC236}">
                <a16:creationId xmlns:a16="http://schemas.microsoft.com/office/drawing/2014/main" id="{B0812640-E176-DED2-C90B-60053BF9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410"/>
            <a:ext cx="12192000" cy="55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9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87" y="498538"/>
            <a:ext cx="8686800" cy="5627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28176" y="492125"/>
            <a:ext cx="2930525" cy="4079875"/>
          </a:xfrm>
          <a:prstGeom prst="rect">
            <a:avLst/>
          </a:prstGeom>
          <a:ln w="34925">
            <a:solidFill>
              <a:srgbClr val="CC99FF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255270" marR="154940" algn="ctr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Arial"/>
                <a:cs typeface="Arial"/>
              </a:rPr>
              <a:t>PlumX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pobiera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z </a:t>
            </a:r>
            <a:r>
              <a:rPr sz="1800" dirty="0">
                <a:latin typeface="Arial"/>
                <a:cs typeface="Arial"/>
              </a:rPr>
              <a:t>baz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danych (np.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Scopus, </a:t>
            </a:r>
            <a:r>
              <a:rPr sz="1800" dirty="0">
                <a:latin typeface="Arial"/>
                <a:cs typeface="Arial"/>
              </a:rPr>
              <a:t>PubMed,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SciELO, </a:t>
            </a:r>
            <a:r>
              <a:rPr sz="1800" dirty="0">
                <a:latin typeface="Arial"/>
                <a:cs typeface="Arial"/>
              </a:rPr>
              <a:t>Crossref),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serwisów </a:t>
            </a:r>
            <a:r>
              <a:rPr sz="1800" dirty="0">
                <a:latin typeface="Arial"/>
                <a:cs typeface="Arial"/>
              </a:rPr>
              <a:t>społecznościowych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(np.</a:t>
            </a:r>
            <a:endParaRPr sz="1800" dirty="0">
              <a:latin typeface="Arial"/>
              <a:cs typeface="Arial"/>
            </a:endParaRPr>
          </a:p>
          <a:p>
            <a:pPr marL="215265" marR="114300" indent="1270"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Arial"/>
                <a:cs typeface="Arial"/>
              </a:rPr>
              <a:t>Twitter,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Facebook, </a:t>
            </a:r>
            <a:r>
              <a:rPr sz="1800" spc="-25" dirty="0">
                <a:latin typeface="Arial"/>
                <a:cs typeface="Arial"/>
              </a:rPr>
              <a:t>YouTube),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newsowych </a:t>
            </a:r>
            <a:r>
              <a:rPr sz="1800" dirty="0">
                <a:latin typeface="Arial"/>
                <a:cs typeface="Arial"/>
              </a:rPr>
              <a:t>(np.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Reddit),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WWW, </a:t>
            </a:r>
            <a:r>
              <a:rPr sz="1800" dirty="0">
                <a:latin typeface="Arial"/>
                <a:cs typeface="Arial"/>
              </a:rPr>
              <a:t>serwisów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zakładkowych </a:t>
            </a:r>
            <a:r>
              <a:rPr sz="1800" dirty="0">
                <a:latin typeface="Arial"/>
                <a:cs typeface="Arial"/>
              </a:rPr>
              <a:t>(CiteULike),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blogów, </a:t>
            </a:r>
            <a:r>
              <a:rPr sz="1800" dirty="0">
                <a:latin typeface="Arial"/>
                <a:cs typeface="Arial"/>
              </a:rPr>
              <a:t>Wikipedii,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serwisów </a:t>
            </a:r>
            <a:r>
              <a:rPr sz="1800" dirty="0">
                <a:latin typeface="Arial"/>
                <a:cs typeface="Arial"/>
              </a:rPr>
              <a:t>recenzyjnych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(np.</a:t>
            </a:r>
            <a:endParaRPr sz="1800" dirty="0">
              <a:latin typeface="Arial"/>
              <a:cs typeface="Arial"/>
            </a:endParaRPr>
          </a:p>
          <a:p>
            <a:pPr marL="268605" marR="167640" indent="-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Amazon,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Goodreads), </a:t>
            </a:r>
            <a:r>
              <a:rPr sz="1800" dirty="0">
                <a:latin typeface="Arial"/>
                <a:cs typeface="Arial"/>
              </a:rPr>
              <a:t>serwisów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FigShare.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8176" y="4679950"/>
            <a:ext cx="2930525" cy="1446530"/>
          </a:xfrm>
          <a:prstGeom prst="rect">
            <a:avLst/>
          </a:prstGeom>
          <a:ln w="34925">
            <a:solidFill>
              <a:srgbClr val="CC99FF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latin typeface="Arial"/>
                <a:cs typeface="Arial"/>
              </a:rPr>
              <a:t>Pełna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integracja</a:t>
            </a:r>
            <a:endParaRPr sz="1800">
              <a:latin typeface="Arial"/>
              <a:cs typeface="Arial"/>
            </a:endParaRPr>
          </a:p>
          <a:p>
            <a:pPr marL="244475" marR="142240" indent="-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narzędziami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Elseviera: </a:t>
            </a:r>
            <a:r>
              <a:rPr sz="1800" dirty="0">
                <a:latin typeface="Arial"/>
                <a:cs typeface="Arial"/>
              </a:rPr>
              <a:t>Scopus,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Mendeley,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Pure, </a:t>
            </a:r>
            <a:r>
              <a:rPr sz="1800" spc="-10" dirty="0">
                <a:latin typeface="Arial"/>
                <a:cs typeface="Arial"/>
              </a:rPr>
              <a:t>ScienceDirect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0544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BIBLIOMETRIA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340" y="1845055"/>
            <a:ext cx="11087786" cy="462883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298450" algn="just">
              <a:lnSpc>
                <a:spcPct val="90500"/>
              </a:lnSpc>
              <a:spcBef>
                <a:spcPts val="34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Bibliometria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analizowanie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piśmiennictwa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naukowego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poprzez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zastosowanie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metod statystycznych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matematycznych;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analiza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danych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bibliograficznych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interpretacja </a:t>
            </a:r>
            <a:r>
              <a:rPr sz="2200" dirty="0">
                <a:latin typeface="Arial"/>
                <a:cs typeface="Arial"/>
              </a:rPr>
              <a:t>uzyskanych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sposób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 err="1">
                <a:latin typeface="Arial"/>
                <a:cs typeface="Arial"/>
              </a:rPr>
              <a:t>wyników</a:t>
            </a:r>
            <a:r>
              <a:rPr lang="pl-PL" sz="2200" spc="-10" dirty="0">
                <a:latin typeface="Arial"/>
                <a:cs typeface="Arial"/>
              </a:rPr>
              <a:t>, (ocena rozwoju nauki, aktywność badaczy i wpływ ich pracy na środowisko naukowe).</a:t>
            </a:r>
            <a:endParaRPr sz="2200" dirty="0">
              <a:latin typeface="Arial"/>
              <a:cs typeface="Arial"/>
            </a:endParaRPr>
          </a:p>
          <a:p>
            <a:pPr marL="241300" marR="1777364">
              <a:lnSpc>
                <a:spcPts val="2380"/>
              </a:lnSpc>
              <a:spcBef>
                <a:spcPts val="30"/>
              </a:spcBef>
            </a:pPr>
            <a:r>
              <a:rPr sz="2200" dirty="0">
                <a:latin typeface="Arial"/>
                <a:cs typeface="Arial"/>
              </a:rPr>
              <a:t>Do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przeprowadzania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analiz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bibliometrycznych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wykorzystuje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się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wskaźniki bibliometryczne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241300">
              <a:lnSpc>
                <a:spcPts val="2205"/>
              </a:lnSpc>
            </a:pPr>
            <a:r>
              <a:rPr sz="2200" spc="-35" dirty="0">
                <a:latin typeface="Arial"/>
                <a:cs typeface="Arial"/>
              </a:rPr>
              <a:t>Termin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raz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pierwszy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wprowadził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1969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r.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Alan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Pritchard,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zastępując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dotychczasowe</a:t>
            </a:r>
            <a:endParaRPr sz="2200" dirty="0">
              <a:latin typeface="Arial"/>
              <a:cs typeface="Arial"/>
            </a:endParaRPr>
          </a:p>
          <a:p>
            <a:pPr marL="2413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określenie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„bibliografia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statystyczna”.</a:t>
            </a:r>
            <a:endParaRPr sz="22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11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Bibliometria</a:t>
            </a:r>
            <a:r>
              <a:rPr sz="2200" b="1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stosowana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jest</a:t>
            </a:r>
            <a:r>
              <a:rPr sz="2200" b="1" spc="-10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800000"/>
                </a:solidFill>
                <a:latin typeface="Arial"/>
                <a:cs typeface="Arial"/>
              </a:rPr>
              <a:t>do: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ts val="2510"/>
              </a:lnSpc>
              <a:spcBef>
                <a:spcPts val="211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ilościowej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oceny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nauki,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ts val="2375"/>
              </a:lnSpc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oceny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naukowego,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ts val="2375"/>
              </a:lnSpc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oceny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parametrycznej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instytucji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naukowej,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ts val="2510"/>
              </a:lnSpc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oceny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indywidualnego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dorobku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naukowego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pracowników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nauki.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4089578"/>
            <a:ext cx="2987548" cy="25129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A6BF13-2F1E-F883-BD34-BDF664D7B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6050EB9-A8B1-A296-3C9A-2E6F2BE0FC98}"/>
              </a:ext>
            </a:extLst>
          </p:cNvPr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BC5CBE9-EE9D-B7CE-CE7B-BADEAB482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601" y="255473"/>
            <a:ext cx="11058525" cy="752821"/>
          </a:xfrm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790825">
              <a:lnSpc>
                <a:spcPct val="100000"/>
              </a:lnSpc>
              <a:spcBef>
                <a:spcPts val="105"/>
              </a:spcBef>
            </a:pPr>
            <a:r>
              <a:rPr dirty="0"/>
              <a:t>METRYKI</a:t>
            </a:r>
            <a:r>
              <a:rPr spc="-80" dirty="0"/>
              <a:t> </a:t>
            </a:r>
            <a:r>
              <a:rPr dirty="0"/>
              <a:t>PLUM</a:t>
            </a:r>
            <a:r>
              <a:rPr lang="pl-PL" dirty="0"/>
              <a:t> X </a:t>
            </a:r>
            <a:endParaRPr spc="-25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8B3C64-D834-09A1-F402-35E46933121D}"/>
              </a:ext>
            </a:extLst>
          </p:cNvPr>
          <p:cNvSpPr txBox="1"/>
          <p:nvPr/>
        </p:nvSpPr>
        <p:spPr>
          <a:xfrm>
            <a:off x="385634" y="1981200"/>
            <a:ext cx="114207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Zalety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PlumX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Integruje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dane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bibliometryczne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altmetryczne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 jednym systemie.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Pokazuje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natychmiastowy wpływ publikacji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nawet zanim zdąży zgromadzić cytowania.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Analizuje różne typy produktów naukowych, nie tylko artykuły.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Dane dostępne są 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przejrzystych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dashboardach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gotowych do raportowania.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Ograniczenia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PlumX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Dane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altmetryczne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mogą być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podatne na manipulacje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(np. masowe udostępnienia 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media).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Wartości wskaźników są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bardziej miarą zainteresowania niż jakości naukowej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Wymaga subskrypcji lub integracji z systemami wydawniczymi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– nie wszystkie funkcje są dostępne w darmowej wersji.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85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485" y="499999"/>
            <a:ext cx="6717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6445" algn="l"/>
              </a:tabLst>
            </a:pPr>
            <a:r>
              <a:rPr spc="-10" dirty="0"/>
              <a:t>METRYKI</a:t>
            </a:r>
            <a:r>
              <a:rPr dirty="0"/>
              <a:t>	</a:t>
            </a:r>
            <a:r>
              <a:rPr spc="-10" dirty="0"/>
              <a:t>ALTMETRIC</a:t>
            </a:r>
            <a:r>
              <a:rPr spc="-190" dirty="0"/>
              <a:t> </a:t>
            </a:r>
            <a:r>
              <a:rPr spc="-10" dirty="0"/>
              <a:t>EXPLORER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F5B05D1-6150-AA93-DCAA-6EC0B89ABF1C}"/>
              </a:ext>
            </a:extLst>
          </p:cNvPr>
          <p:cNvSpPr txBox="1"/>
          <p:nvPr/>
        </p:nvSpPr>
        <p:spPr>
          <a:xfrm>
            <a:off x="381000" y="1905000"/>
            <a:ext cx="11658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Altmetric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Explorer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platforma analityczna stworzona przez firmę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Altmetric.com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umożliwiająca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monitorowanie i analizowanie wpływu publikacji naukowych w czasie rzeczywistym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odróżnieniu od tradycyjnych wskaźników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bibliometrycznych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Altmetric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Explorer skupia się na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oddziaływaniu społecznym i cyfrowym publikacji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Głowne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funkcje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Almetric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Explorer: </a:t>
            </a:r>
          </a:p>
          <a:p>
            <a:endParaRPr lang="pl-PL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Śledzenie wzmianek o publikacjach.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Ocena zasięgu publikacji za pomocą </a:t>
            </a:r>
            <a:r>
              <a:rPr lang="pl-PL" i="1" dirty="0" err="1"/>
              <a:t>Altmetric</a:t>
            </a:r>
            <a:r>
              <a:rPr lang="pl-PL" i="1" dirty="0"/>
              <a:t> </a:t>
            </a:r>
            <a:r>
              <a:rPr lang="pl-PL" i="1" dirty="0" err="1"/>
              <a:t>Attention</a:t>
            </a:r>
            <a:r>
              <a:rPr lang="pl-PL" i="1" dirty="0"/>
              <a:t> </a:t>
            </a:r>
            <a:r>
              <a:rPr lang="pl-PL" i="1" dirty="0" err="1"/>
              <a:t>Score</a:t>
            </a:r>
            <a:r>
              <a:rPr lang="pl-PL" i="1" dirty="0"/>
              <a:t> (k</a:t>
            </a:r>
            <a:r>
              <a:rPr lang="pl-PL" dirty="0"/>
              <a:t>ażde źródło ma różną wagę – np. wzmianka w gazecie czy Wikipedii jest ważniejsza niż jeden </a:t>
            </a:r>
            <a:r>
              <a:rPr lang="pl-PL" dirty="0" err="1"/>
              <a:t>tweet</a:t>
            </a:r>
            <a:r>
              <a:rPr lang="pl-P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Wynik przedstawiany jest w formie </a:t>
            </a:r>
            <a:r>
              <a:rPr lang="pl-PL" b="1" dirty="0"/>
              <a:t>kolorowego „</a:t>
            </a:r>
            <a:r>
              <a:rPr lang="pl-PL" b="1" dirty="0" err="1"/>
              <a:t>Altmetric</a:t>
            </a:r>
            <a:r>
              <a:rPr lang="pl-PL" b="1" dirty="0"/>
              <a:t> </a:t>
            </a:r>
            <a:r>
              <a:rPr lang="pl-PL" b="1" dirty="0" err="1"/>
              <a:t>Donut</a:t>
            </a:r>
            <a:r>
              <a:rPr lang="pl-PL" b="1" dirty="0"/>
              <a:t>”</a:t>
            </a:r>
            <a:r>
              <a:rPr lang="pl-PL" dirty="0"/>
              <a:t>, który wizualizuje różne typy aktywności.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Monitorowanie trendów badawczych w czasie rzeczywistym.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Raportowanie i analiza instytucjonalna.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506ED-3622-1A7F-A50E-AD782FF2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7D7482-EB1D-D1F9-1C7D-20343913F9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7485" y="499999"/>
            <a:ext cx="6717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6445" algn="l"/>
              </a:tabLst>
            </a:pPr>
            <a:r>
              <a:rPr spc="-10" dirty="0"/>
              <a:t>METRYKI</a:t>
            </a:r>
            <a:r>
              <a:rPr dirty="0"/>
              <a:t>	</a:t>
            </a:r>
            <a:r>
              <a:rPr spc="-10" dirty="0"/>
              <a:t>ALTMETRIC</a:t>
            </a:r>
            <a:r>
              <a:rPr spc="-190" dirty="0"/>
              <a:t> </a:t>
            </a:r>
            <a:r>
              <a:rPr spc="-10" dirty="0"/>
              <a:t>EXPLORER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0EDAFCA-585B-C3B9-1253-C84ADA5993AB}"/>
              </a:ext>
            </a:extLst>
          </p:cNvPr>
          <p:cNvSpPr txBox="1"/>
          <p:nvPr/>
        </p:nvSpPr>
        <p:spPr>
          <a:xfrm>
            <a:off x="273050" y="1657350"/>
            <a:ext cx="3164205" cy="2000250"/>
          </a:xfrm>
          <a:prstGeom prst="rect">
            <a:avLst/>
          </a:prstGeom>
          <a:ln w="34925">
            <a:solidFill>
              <a:srgbClr val="CC99F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83515" marR="177800" indent="1270" algn="ctr">
              <a:lnSpc>
                <a:spcPct val="100000"/>
              </a:lnSpc>
              <a:spcBef>
                <a:spcPts val="1700"/>
              </a:spcBef>
            </a:pPr>
            <a:r>
              <a:rPr sz="1800" dirty="0">
                <a:latin typeface="Arial"/>
                <a:cs typeface="Arial"/>
              </a:rPr>
              <a:t>Rejestruje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kliknięcia, </a:t>
            </a:r>
            <a:r>
              <a:rPr sz="1800" dirty="0">
                <a:latin typeface="Arial"/>
                <a:cs typeface="Arial"/>
              </a:rPr>
              <a:t>pobrania,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wyświetlenia, </a:t>
            </a:r>
            <a:r>
              <a:rPr sz="1800" dirty="0">
                <a:latin typeface="Arial"/>
                <a:cs typeface="Arial"/>
              </a:rPr>
              <a:t>odtworzenia,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zakładki, posty,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wzmianki,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cytowania, </a:t>
            </a:r>
            <a:r>
              <a:rPr sz="1800" dirty="0">
                <a:latin typeface="Arial"/>
                <a:cs typeface="Arial"/>
              </a:rPr>
              <a:t>komentarze,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recenzje, </a:t>
            </a:r>
            <a:r>
              <a:rPr sz="1800" dirty="0">
                <a:latin typeface="Arial"/>
                <a:cs typeface="Arial"/>
              </a:rPr>
              <a:t>udostępnienia,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polubienia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B199C00-C24B-7538-AF28-57AE4A4B04AB}"/>
              </a:ext>
            </a:extLst>
          </p:cNvPr>
          <p:cNvSpPr txBox="1"/>
          <p:nvPr/>
        </p:nvSpPr>
        <p:spPr>
          <a:xfrm>
            <a:off x="273050" y="4046601"/>
            <a:ext cx="3164205" cy="2282825"/>
          </a:xfrm>
          <a:prstGeom prst="rect">
            <a:avLst/>
          </a:prstGeom>
          <a:ln w="34925">
            <a:solidFill>
              <a:srgbClr val="CC99FF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226060" marR="219075" algn="ctr">
              <a:lnSpc>
                <a:spcPct val="100000"/>
              </a:lnSpc>
              <a:spcBef>
                <a:spcPts val="1420"/>
              </a:spcBef>
            </a:pPr>
            <a:r>
              <a:rPr sz="1800" dirty="0">
                <a:latin typeface="Arial"/>
                <a:cs typeface="Arial"/>
              </a:rPr>
              <a:t>Dane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pochodzą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baz </a:t>
            </a:r>
            <a:r>
              <a:rPr sz="1800" dirty="0">
                <a:latin typeface="Arial"/>
                <a:cs typeface="Arial"/>
              </a:rPr>
              <a:t>danych,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indeksów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cytowań </a:t>
            </a:r>
            <a:r>
              <a:rPr sz="1800" dirty="0">
                <a:latin typeface="Arial"/>
                <a:cs typeface="Arial"/>
              </a:rPr>
              <a:t>WoS,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serwisów społecznościowych</a:t>
            </a:r>
            <a:endParaRPr sz="1800">
              <a:latin typeface="Arial"/>
              <a:cs typeface="Arial"/>
            </a:endParaRPr>
          </a:p>
          <a:p>
            <a:pPr marL="260985" marR="255904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zakładkowych,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Wikipedii, </a:t>
            </a:r>
            <a:r>
              <a:rPr sz="1800" dirty="0">
                <a:latin typeface="Arial"/>
                <a:cs typeface="Arial"/>
              </a:rPr>
              <a:t>banków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danych</a:t>
            </a:r>
            <a:r>
              <a:rPr sz="1800" spc="-20" dirty="0">
                <a:latin typeface="Arial"/>
                <a:cs typeface="Arial"/>
              </a:rPr>
              <a:t> typu </a:t>
            </a:r>
            <a:r>
              <a:rPr sz="1800" spc="-10" dirty="0">
                <a:latin typeface="Arial"/>
                <a:cs typeface="Arial"/>
              </a:rPr>
              <a:t>FigShare.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6552919B-2C07-FCE2-4DD7-8D13BDB2FF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276" y="1657348"/>
            <a:ext cx="7975600" cy="50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48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7224"/>
              <a:ext cx="12191999" cy="54307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427480"/>
            </a:xfrm>
            <a:custGeom>
              <a:avLst/>
              <a:gdLst/>
              <a:ahLst/>
              <a:cxnLst/>
              <a:rect l="l" t="t" r="r" b="b"/>
              <a:pathLst>
                <a:path w="12192000" h="1427480">
                  <a:moveTo>
                    <a:pt x="12192000" y="0"/>
                  </a:moveTo>
                  <a:lnTo>
                    <a:pt x="0" y="0"/>
                  </a:lnTo>
                  <a:lnTo>
                    <a:pt x="0" y="1427226"/>
                  </a:lnTo>
                  <a:lnTo>
                    <a:pt x="12192000" y="142722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30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7485" y="445134"/>
            <a:ext cx="6717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6445" algn="l"/>
              </a:tabLst>
            </a:pPr>
            <a:r>
              <a:rPr spc="-10" dirty="0"/>
              <a:t>METRYKI</a:t>
            </a:r>
            <a:r>
              <a:rPr dirty="0"/>
              <a:t>	</a:t>
            </a:r>
            <a:r>
              <a:rPr spc="-10" dirty="0"/>
              <a:t>ALTMETRIC</a:t>
            </a:r>
            <a:r>
              <a:rPr spc="-190" dirty="0"/>
              <a:t> </a:t>
            </a:r>
            <a:r>
              <a:rPr spc="-10" dirty="0"/>
              <a:t>EXPLORER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1" y="1822195"/>
            <a:ext cx="10932160" cy="4105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W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jaki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sposób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stosowanie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wskaźników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altmetrycznych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pomaga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nauce?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3190"/>
              </a:lnSpc>
              <a:spcBef>
                <a:spcPts val="2750"/>
              </a:spcBef>
              <a:buFont typeface="Arial"/>
              <a:buChar char="•"/>
              <a:tabLst>
                <a:tab pos="240029" algn="l"/>
              </a:tabLst>
            </a:pPr>
            <a:r>
              <a:rPr sz="2400" b="1" dirty="0">
                <a:latin typeface="Calibri"/>
                <a:cs typeface="Calibri"/>
              </a:rPr>
              <a:t>W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dokonywaniu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badań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skuteczniejszego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pozyskiwania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400" spc="-10" dirty="0">
                <a:latin typeface="Calibri"/>
                <a:cs typeface="Calibri"/>
              </a:rPr>
              <a:t>grantów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pokazanie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całego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spektrum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wpływu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badań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analiza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porównawcza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400" dirty="0">
              <a:latin typeface="Calibri"/>
              <a:cs typeface="Calibri"/>
            </a:endParaRPr>
          </a:p>
          <a:p>
            <a:pPr marL="240029" marR="307975" indent="-227329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W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finansowaniu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badań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ocena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rentowności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badań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dodatkowe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 	</a:t>
            </a:r>
            <a:r>
              <a:rPr sz="2400" spc="-10" dirty="0">
                <a:latin typeface="Calibri"/>
                <a:cs typeface="Calibri"/>
              </a:rPr>
              <a:t>podejmowania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decyzji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finansowaniu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badań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46990" indent="-227329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Badaniom,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publikować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ujawnienie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ukrytych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danych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zwiększenie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wagi 	</a:t>
            </a:r>
            <a:r>
              <a:rPr sz="2400" spc="-10" dirty="0">
                <a:latin typeface="Calibri"/>
                <a:cs typeface="Calibri"/>
              </a:rPr>
              <a:t>repozytoriów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naukowych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czasopism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rekrutacja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utrzymanie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najlepszych 	autorów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786380">
              <a:lnSpc>
                <a:spcPct val="100000"/>
              </a:lnSpc>
              <a:spcBef>
                <a:spcPts val="105"/>
              </a:spcBef>
            </a:pPr>
            <a:r>
              <a:rPr dirty="0"/>
              <a:t>WSKAŹNIKI</a:t>
            </a:r>
            <a:r>
              <a:rPr spc="-150" dirty="0"/>
              <a:t> </a:t>
            </a:r>
            <a:r>
              <a:rPr spc="-10" dirty="0"/>
              <a:t>ALMERTYCZNE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2" y="2117598"/>
            <a:ext cx="10579507" cy="34978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5080" indent="-227329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artykuły</a:t>
            </a: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mogą</a:t>
            </a:r>
            <a:r>
              <a:rPr sz="22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poddawane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setkom</a:t>
            </a:r>
            <a:r>
              <a:rPr sz="22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recenzji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razu</a:t>
            </a:r>
            <a:r>
              <a:rPr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22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publikacji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– 	</a:t>
            </a:r>
            <a:br>
              <a:rPr lang="pl-PL" sz="220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recenzje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„rejestrowane”,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marR="502284" indent="-227329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mierzenie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wpływu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ogranicza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jednego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źródła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(formalnych 	cytowań),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marR="271780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wskaźniki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altmetryczne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mierzą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wpływ</a:t>
            </a:r>
            <a:r>
              <a:rPr sz="22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poza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uczelnią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pokazują,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jakie 	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oddziaływania</a:t>
            </a: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nauka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gospodarkę,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dydaktykę,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itp.,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marR="3356610" indent="-227329" algn="l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</a:tabLst>
            </a:pP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prędkość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oddziaływania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zbierania</a:t>
            </a:r>
            <a:r>
              <a:rPr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pl-PL" sz="2200" spc="-2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pl-PL"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 err="1">
                <a:latin typeface="Arial" panose="020B0604020202020204" pitchFamily="34" charset="0"/>
                <a:cs typeface="Arial" panose="020B0604020202020204" pitchFamily="34" charset="0"/>
              </a:rPr>
              <a:t>nieporównywalna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144" rIns="0" bIns="0" rtlCol="0">
            <a:spAutoFit/>
          </a:bodyPr>
          <a:lstStyle/>
          <a:p>
            <a:pPr marL="216027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Calibri"/>
                <a:cs typeface="Calibri"/>
              </a:rPr>
              <a:t>POTENCJAŁ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ALTERNATYWNYCH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METRYK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0466" y="4690677"/>
            <a:ext cx="2025213" cy="192601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337316"/>
            <a:ext cx="8769909" cy="3284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pokazują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zaangażowanie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oddziaływanie,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wpływ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 err="1">
                <a:latin typeface="Arial" panose="020B0604020202020204" pitchFamily="34" charset="0"/>
                <a:cs typeface="Arial" panose="020B0604020202020204" pitchFamily="34" charset="0"/>
              </a:rPr>
              <a:t>rozwój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 err="1">
                <a:latin typeface="Arial" panose="020B0604020202020204" pitchFamily="34" charset="0"/>
                <a:cs typeface="Arial" panose="020B0604020202020204" pitchFamily="34" charset="0"/>
              </a:rPr>
              <a:t>nauki</a:t>
            </a:r>
            <a:r>
              <a:rPr lang="pl-PL"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(podobnie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cytowania),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ogranicza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tylko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Internetu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pomija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publikacje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papierowe,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uwzględnia</a:t>
            </a:r>
            <a:r>
              <a:rPr sz="22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nienaukowe</a:t>
            </a:r>
            <a:r>
              <a:rPr sz="22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„nieformalne”</a:t>
            </a:r>
            <a:r>
              <a:rPr sz="22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 err="1">
                <a:latin typeface="Arial" panose="020B0604020202020204" pitchFamily="34" charset="0"/>
                <a:cs typeface="Arial" panose="020B0604020202020204" pitchFamily="34" charset="0"/>
              </a:rPr>
              <a:t>zaangażowanie</a:t>
            </a:r>
            <a:r>
              <a:rPr lang="pl-PL" sz="22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tweetów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polubień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czy wpisów w blogach może być sztucznie podwyższana (boty, masowe udostępnienia),</a:t>
            </a: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lang="pl-PL" sz="2200" dirty="0"/>
              <a:t>popularność w sieci może wynikać z kontrowersji, atrakcyjnego tytułu czy tematu „trendowego”, a nie jakości naukowej.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144" rIns="0" bIns="0" rtlCol="0">
            <a:spAutoFit/>
          </a:bodyPr>
          <a:lstStyle/>
          <a:p>
            <a:pPr marL="235077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KRYTYKA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ALTERNATYWNYCH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METRYK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4267200"/>
            <a:ext cx="2025213" cy="19260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9090" marR="5080" indent="-154241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POZAMERYTORYCZNE</a:t>
            </a:r>
            <a:r>
              <a:rPr spc="-65" dirty="0"/>
              <a:t> </a:t>
            </a:r>
            <a:r>
              <a:rPr dirty="0"/>
              <a:t>ELEMENTY</a:t>
            </a:r>
            <a:r>
              <a:rPr spc="-85" dirty="0"/>
              <a:t> </a:t>
            </a:r>
            <a:r>
              <a:rPr spc="-10" dirty="0"/>
              <a:t>OCENY </a:t>
            </a:r>
            <a:r>
              <a:rPr dirty="0"/>
              <a:t>PUBLIKACJI</a:t>
            </a:r>
            <a:r>
              <a:rPr spc="-25" dirty="0"/>
              <a:t> </a:t>
            </a:r>
            <a:r>
              <a:rPr spc="-10" dirty="0"/>
              <a:t>NAUKOWYCH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489" y="1913381"/>
            <a:ext cx="11151235" cy="40138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221615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latin typeface="Arial"/>
                <a:cs typeface="Arial"/>
              </a:rPr>
              <a:t>Ocena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dorobku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naukowego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autora: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Factor,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MNiSW,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analiza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cytowań, </a:t>
            </a:r>
            <a:r>
              <a:rPr sz="2200" dirty="0">
                <a:latin typeface="Arial"/>
                <a:cs typeface="Arial"/>
              </a:rPr>
              <a:t>indeks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Hirscha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latin typeface="Arial"/>
                <a:cs typeface="Arial"/>
              </a:rPr>
              <a:t>Ocena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wartości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publikacji: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MNiSW,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altmetryka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latin typeface="Arial"/>
                <a:cs typeface="Arial"/>
              </a:rPr>
              <a:t>Ocena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wartości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czasopisma: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Factor,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MNiSW</a:t>
            </a:r>
            <a:endParaRPr sz="2200" dirty="0">
              <a:latin typeface="Arial"/>
              <a:cs typeface="Arial"/>
            </a:endParaRPr>
          </a:p>
          <a:p>
            <a:pPr marL="241300" marR="5080" indent="-228600">
              <a:lnSpc>
                <a:spcPts val="238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latin typeface="Arial"/>
                <a:cs typeface="Arial"/>
              </a:rPr>
              <a:t>Ocena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jednostek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wewnątrz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instytucji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naukowej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np.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wydziały,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katedry: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Factor, </a:t>
            </a:r>
            <a:r>
              <a:rPr sz="2200" dirty="0">
                <a:latin typeface="Arial"/>
                <a:cs typeface="Arial"/>
              </a:rPr>
              <a:t>punkty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MNiSW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latin typeface="Arial"/>
                <a:cs typeface="Arial"/>
              </a:rPr>
              <a:t>Kategoryzacja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jednostek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naukowych</a:t>
            </a:r>
            <a:r>
              <a:rPr sz="2200" dirty="0">
                <a:latin typeface="Arial"/>
                <a:cs typeface="Arial"/>
              </a:rPr>
              <a:t>: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afiliacje,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punkty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MNiSW</a:t>
            </a:r>
            <a:endParaRPr sz="2200" dirty="0">
              <a:latin typeface="Arial"/>
              <a:cs typeface="Arial"/>
            </a:endParaRPr>
          </a:p>
          <a:p>
            <a:pPr marL="241300" marR="189865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latin typeface="Arial"/>
                <a:cs typeface="Arial"/>
              </a:rPr>
              <a:t>Rankingi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światowe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(np.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uczelni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wyższych,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jednostek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badaczy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obrębie </a:t>
            </a:r>
            <a:r>
              <a:rPr sz="2200" spc="-20" dirty="0">
                <a:latin typeface="Arial"/>
                <a:cs typeface="Arial"/>
              </a:rPr>
              <a:t>dziedziny,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grup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badawczych):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afiliacje,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Impact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analiza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indeks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Hirscha, </a:t>
            </a:r>
            <a:r>
              <a:rPr sz="2200" dirty="0">
                <a:latin typeface="Arial"/>
                <a:cs typeface="Arial"/>
              </a:rPr>
              <a:t>narzędzia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metryczne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takie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jak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InCites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Benchmarking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Analytics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(Clarivate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Analytics), SciVal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(Elsevier)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7173" y="2842336"/>
            <a:ext cx="7138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5" dirty="0"/>
              <a:t>PUBLIKOWANIE</a:t>
            </a:r>
            <a:endParaRPr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995297"/>
            <a:ext cx="10812145" cy="3547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Najbardziej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istotnym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celem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jest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dotarcie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odpowiednich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czytelników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3190"/>
              </a:lnSpc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którzy: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Znają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kontekst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Twoich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badań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znają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obecny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stan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wiedzy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temacie.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Rozumieją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Twoją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pracę,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jej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istotę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ją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doceniają.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Mogą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poprowadzić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dalsze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badania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kanwie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Twoich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wyników.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Wykorzystują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Twoje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także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wskazania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nowych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kierunków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badań.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ts val="319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Dzięki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Twoim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badaniom,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naukowcy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będą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rozwijać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naukę,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zyskasz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>
              <a:lnSpc>
                <a:spcPts val="3190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rozpoznanie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uznanie.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338580">
              <a:lnSpc>
                <a:spcPct val="100000"/>
              </a:lnSpc>
              <a:spcBef>
                <a:spcPts val="105"/>
              </a:spcBef>
            </a:pPr>
            <a:r>
              <a:rPr dirty="0"/>
              <a:t>JAKI</a:t>
            </a:r>
            <a:r>
              <a:rPr spc="-25" dirty="0"/>
              <a:t> </a:t>
            </a:r>
            <a:r>
              <a:rPr dirty="0"/>
              <a:t>MAM</a:t>
            </a:r>
            <a:r>
              <a:rPr spc="-10" dirty="0"/>
              <a:t> </a:t>
            </a:r>
            <a:r>
              <a:rPr dirty="0"/>
              <a:t>CEL</a:t>
            </a:r>
            <a:r>
              <a:rPr spc="-80" dirty="0"/>
              <a:t> </a:t>
            </a:r>
            <a:r>
              <a:rPr dirty="0"/>
              <a:t>MOJEGO</a:t>
            </a:r>
            <a:r>
              <a:rPr spc="-30" dirty="0"/>
              <a:t> </a:t>
            </a:r>
            <a:r>
              <a:rPr spc="-10" dirty="0"/>
              <a:t>PUBLIKOWANIA?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4434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ZASTOSOWANIE</a:t>
            </a:r>
            <a:r>
              <a:rPr spc="-170" dirty="0"/>
              <a:t> </a:t>
            </a:r>
            <a:r>
              <a:rPr spc="-10" dirty="0"/>
              <a:t>BIBLIOMETRII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766" y="1806727"/>
            <a:ext cx="11368634" cy="469936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44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Określenie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wpływu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rozwój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nauki,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Uzyskanie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poczytności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cytowalności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czasopisma,</a:t>
            </a:r>
            <a:endParaRPr sz="2200" dirty="0">
              <a:latin typeface="Arial"/>
              <a:cs typeface="Arial"/>
            </a:endParaRPr>
          </a:p>
          <a:p>
            <a:pPr marL="240665" marR="33020" indent="-228600">
              <a:lnSpc>
                <a:spcPts val="2380"/>
              </a:lnSpc>
              <a:spcBef>
                <a:spcPts val="103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Określenie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potencjału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naukowego: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jednostki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naukowej,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pracownika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naukowego </a:t>
            </a:r>
            <a:r>
              <a:rPr sz="2200" dirty="0">
                <a:latin typeface="Arial"/>
                <a:cs typeface="Arial"/>
              </a:rPr>
              <a:t>lub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grupy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badaczy,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Char char="•"/>
              <a:tabLst>
                <a:tab pos="240665" algn="l"/>
              </a:tabLst>
            </a:pPr>
            <a:r>
              <a:rPr sz="2200" spc="-10" dirty="0">
                <a:latin typeface="Arial"/>
                <a:cs typeface="Arial"/>
              </a:rPr>
              <a:t>Obserwowanie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rozwoju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skali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krajowej,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międzynarodowej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światowej,</a:t>
            </a:r>
            <a:endParaRPr sz="2200" dirty="0">
              <a:latin typeface="Arial"/>
              <a:cs typeface="Arial"/>
            </a:endParaRPr>
          </a:p>
          <a:p>
            <a:pPr marL="240665" marR="5080" indent="-228600">
              <a:lnSpc>
                <a:spcPts val="2380"/>
              </a:lnSpc>
              <a:spcBef>
                <a:spcPts val="1045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Porównanie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aktywności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publikacyjnej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wyłonienia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szczególnie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znaczących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danej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dyscyplinie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naukowej,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Poznania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wpływowych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danym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środowisku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lang="pl-PL" sz="2200" spc="-100" dirty="0">
                <a:latin typeface="Arial"/>
                <a:cs typeface="Arial"/>
              </a:rPr>
              <a:t>tytułów </a:t>
            </a:r>
            <a:r>
              <a:rPr sz="2200" dirty="0" err="1">
                <a:latin typeface="Arial"/>
                <a:cs typeface="Arial"/>
              </a:rPr>
              <a:t>czasopism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naukowych,</a:t>
            </a:r>
            <a:endParaRPr sz="2200" dirty="0">
              <a:latin typeface="Arial"/>
              <a:cs typeface="Arial"/>
            </a:endParaRPr>
          </a:p>
          <a:p>
            <a:pPr marL="240665" marR="218440" indent="-228600">
              <a:lnSpc>
                <a:spcPts val="2380"/>
              </a:lnSpc>
              <a:spcBef>
                <a:spcPts val="1030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Zbadania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trendów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obszarach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badawczych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wyłonienia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niszowych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tych </a:t>
            </a:r>
            <a:r>
              <a:rPr sz="2200" dirty="0" err="1">
                <a:latin typeface="Arial"/>
                <a:cs typeface="Arial"/>
              </a:rPr>
              <a:t>bardzo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 err="1">
                <a:latin typeface="Arial"/>
                <a:cs typeface="Arial"/>
              </a:rPr>
              <a:t>popularnych</a:t>
            </a:r>
            <a:r>
              <a:rPr lang="pl-PL" sz="2200" spc="-10" dirty="0">
                <a:latin typeface="Arial"/>
                <a:cs typeface="Arial"/>
              </a:rPr>
              <a:t> (</a:t>
            </a:r>
            <a:r>
              <a:rPr lang="pl-PL" sz="2200" dirty="0"/>
              <a:t>analiza „gorących tematów” i identyfikacja obszarów o dużym potencjale rozwoju),</a:t>
            </a:r>
            <a:endParaRPr sz="22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Char char="•"/>
              <a:tabLst>
                <a:tab pos="240665" algn="l"/>
              </a:tabLst>
            </a:pPr>
            <a:r>
              <a:rPr sz="2200" dirty="0">
                <a:latin typeface="Arial"/>
                <a:cs typeface="Arial"/>
              </a:rPr>
              <a:t>Plasowania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rankingach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akademickich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krajowych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światowych.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1676295"/>
            <a:ext cx="10791825" cy="4564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Aby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wybrać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potencjalne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czasopisma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opublikowania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należy: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użyć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swojej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bibliografii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przeanalizować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listę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czasopism,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najczęściej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>
              <a:lnSpc>
                <a:spcPts val="3195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czytasz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cytujesz,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zapytać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współautorów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powinni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brać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wyborze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czasopisma,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zapytać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doświadczonych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kolegów,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przełożonych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mentorów,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marR="283210" indent="-227329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korzystać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wiarygodnych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profesjonalnych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narzędzi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które 	zapewniają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kontrolę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jakości,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korzystać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narzędzi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podpowiadających,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wyszukiwarek</a:t>
            </a:r>
            <a:r>
              <a:rPr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czasopism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>
              <a:lnSpc>
                <a:spcPts val="3190"/>
              </a:lnSpc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naukowych,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zajrzeć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biblioteki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Informatorium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(II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p.)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5"/>
              </a:spcBef>
            </a:pPr>
            <a:r>
              <a:rPr dirty="0"/>
              <a:t>WYBÓR</a:t>
            </a:r>
            <a:r>
              <a:rPr spc="-20" dirty="0"/>
              <a:t> </a:t>
            </a:r>
            <a:r>
              <a:rPr dirty="0"/>
              <a:t>CZASOPISMA</a:t>
            </a:r>
            <a:r>
              <a:rPr spc="-14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POTENCJALNI</a:t>
            </a:r>
            <a:r>
              <a:rPr spc="-40" dirty="0"/>
              <a:t> </a:t>
            </a:r>
            <a:r>
              <a:rPr spc="-10" dirty="0"/>
              <a:t>KANDYDACI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672" rIns="0" bIns="0" rtlCol="0">
            <a:spAutoFit/>
          </a:bodyPr>
          <a:lstStyle/>
          <a:p>
            <a:pPr marL="1616075">
              <a:lnSpc>
                <a:spcPct val="100000"/>
              </a:lnSpc>
              <a:spcBef>
                <a:spcPts val="105"/>
              </a:spcBef>
            </a:pPr>
            <a:r>
              <a:rPr dirty="0"/>
              <a:t>W</a:t>
            </a:r>
            <a:r>
              <a:rPr spc="-15" dirty="0"/>
              <a:t> </a:t>
            </a:r>
            <a:r>
              <a:rPr dirty="0"/>
              <a:t>JAKIM</a:t>
            </a:r>
            <a:r>
              <a:rPr spc="-35" dirty="0"/>
              <a:t> </a:t>
            </a:r>
            <a:r>
              <a:rPr dirty="0"/>
              <a:t>CZASOPIŚMIE</a:t>
            </a:r>
            <a:r>
              <a:rPr spc="-35" dirty="0"/>
              <a:t> </a:t>
            </a:r>
            <a:r>
              <a:rPr spc="-10" dirty="0"/>
              <a:t>PUBLIKOWAĆ?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815" y="1834133"/>
            <a:ext cx="11438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Narzędzia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wyszukiwarki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służące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odnajdywania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opublikowania przygotowanej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pracy: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815" y="2840227"/>
            <a:ext cx="8688070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95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  <a:hlinkClick r:id="rId2"/>
              </a:rPr>
              <a:t>Elsevier</a:t>
            </a:r>
            <a:r>
              <a:rPr sz="2200" spc="-65" dirty="0">
                <a:latin typeface="Arial"/>
                <a:cs typeface="Arial"/>
                <a:hlinkClick r:id="rId2"/>
              </a:rPr>
              <a:t> </a:t>
            </a:r>
            <a:r>
              <a:rPr sz="2200" dirty="0">
                <a:latin typeface="Arial"/>
                <a:cs typeface="Arial"/>
                <a:hlinkClick r:id="rId2"/>
              </a:rPr>
              <a:t>Journal</a:t>
            </a:r>
            <a:r>
              <a:rPr sz="2200" spc="-65" dirty="0">
                <a:latin typeface="Arial"/>
                <a:cs typeface="Arial"/>
                <a:hlinkClick r:id="rId2"/>
              </a:rPr>
              <a:t> </a:t>
            </a:r>
            <a:r>
              <a:rPr sz="2200" spc="-10" dirty="0">
                <a:latin typeface="Arial"/>
                <a:cs typeface="Arial"/>
                <a:hlinkClick r:id="rId2"/>
              </a:rPr>
              <a:t>Finder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  <a:hlinkClick r:id="rId3"/>
              </a:rPr>
              <a:t>Scopus</a:t>
            </a:r>
            <a:r>
              <a:rPr sz="2200" spc="-85" dirty="0">
                <a:latin typeface="Arial"/>
                <a:cs typeface="Arial"/>
                <a:hlinkClick r:id="rId3"/>
              </a:rPr>
              <a:t> </a:t>
            </a:r>
            <a:r>
              <a:rPr sz="2200" spc="-10" dirty="0">
                <a:latin typeface="Arial"/>
                <a:cs typeface="Arial"/>
                <a:hlinkClick r:id="rId3"/>
              </a:rPr>
              <a:t>Journal</a:t>
            </a:r>
            <a:r>
              <a:rPr sz="2200" spc="-145" dirty="0">
                <a:latin typeface="Arial"/>
                <a:cs typeface="Arial"/>
                <a:hlinkClick r:id="rId3"/>
              </a:rPr>
              <a:t> </a:t>
            </a:r>
            <a:r>
              <a:rPr sz="2200" dirty="0">
                <a:latin typeface="Arial"/>
                <a:cs typeface="Arial"/>
                <a:hlinkClick r:id="rId3"/>
              </a:rPr>
              <a:t>Analyzer</a:t>
            </a:r>
            <a:r>
              <a:rPr sz="2200" spc="-70" dirty="0">
                <a:latin typeface="Arial"/>
                <a:cs typeface="Arial"/>
                <a:hlinkClick r:id="rId3"/>
              </a:rPr>
              <a:t> </a:t>
            </a:r>
            <a:r>
              <a:rPr sz="2200" spc="-10" dirty="0">
                <a:latin typeface="Arial"/>
                <a:cs typeface="Arial"/>
              </a:rPr>
              <a:t>(porównywarka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czasopism)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  <a:hlinkClick r:id="rId4"/>
              </a:rPr>
              <a:t>Springer</a:t>
            </a:r>
            <a:r>
              <a:rPr sz="2200" spc="-90" dirty="0">
                <a:latin typeface="Arial"/>
                <a:cs typeface="Arial"/>
                <a:hlinkClick r:id="rId4"/>
              </a:rPr>
              <a:t> </a:t>
            </a:r>
            <a:r>
              <a:rPr sz="2200" dirty="0">
                <a:latin typeface="Arial"/>
                <a:cs typeface="Arial"/>
                <a:hlinkClick r:id="rId4"/>
              </a:rPr>
              <a:t>Journal</a:t>
            </a:r>
            <a:r>
              <a:rPr sz="2200" spc="-95" dirty="0">
                <a:latin typeface="Arial"/>
                <a:cs typeface="Arial"/>
                <a:hlinkClick r:id="rId4"/>
              </a:rPr>
              <a:t> </a:t>
            </a:r>
            <a:r>
              <a:rPr sz="2200" spc="-10" dirty="0">
                <a:latin typeface="Arial"/>
                <a:cs typeface="Arial"/>
                <a:hlinkClick r:id="rId4"/>
              </a:rPr>
              <a:t>Suggester</a:t>
            </a:r>
            <a:endParaRPr sz="22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2200" spc="-30" dirty="0">
                <a:latin typeface="Arial"/>
                <a:cs typeface="Arial"/>
                <a:hlinkClick r:id="rId5"/>
              </a:rPr>
              <a:t>Taylor</a:t>
            </a:r>
            <a:r>
              <a:rPr sz="2200" spc="-60" dirty="0">
                <a:latin typeface="Arial"/>
                <a:cs typeface="Arial"/>
                <a:hlinkClick r:id="rId5"/>
              </a:rPr>
              <a:t> </a:t>
            </a:r>
            <a:r>
              <a:rPr sz="2200" dirty="0">
                <a:latin typeface="Arial"/>
                <a:cs typeface="Arial"/>
                <a:hlinkClick r:id="rId5"/>
              </a:rPr>
              <a:t>&amp;</a:t>
            </a:r>
            <a:r>
              <a:rPr sz="2200" spc="-75" dirty="0">
                <a:latin typeface="Arial"/>
                <a:cs typeface="Arial"/>
                <a:hlinkClick r:id="rId5"/>
              </a:rPr>
              <a:t> </a:t>
            </a:r>
            <a:r>
              <a:rPr sz="2200" dirty="0">
                <a:latin typeface="Arial"/>
                <a:cs typeface="Arial"/>
                <a:hlinkClick r:id="rId5"/>
              </a:rPr>
              <a:t>Franics</a:t>
            </a:r>
            <a:r>
              <a:rPr sz="2200" spc="-70" dirty="0">
                <a:latin typeface="Arial"/>
                <a:cs typeface="Arial"/>
                <a:hlinkClick r:id="rId5"/>
              </a:rPr>
              <a:t> </a:t>
            </a:r>
            <a:r>
              <a:rPr sz="2200" dirty="0">
                <a:latin typeface="Arial"/>
                <a:cs typeface="Arial"/>
                <a:hlinkClick r:id="rId5"/>
              </a:rPr>
              <a:t>Journal</a:t>
            </a:r>
            <a:r>
              <a:rPr sz="2200" spc="-75" dirty="0">
                <a:latin typeface="Arial"/>
                <a:cs typeface="Arial"/>
                <a:hlinkClick r:id="rId5"/>
              </a:rPr>
              <a:t> </a:t>
            </a:r>
            <a:r>
              <a:rPr sz="2200" spc="-10" dirty="0">
                <a:latin typeface="Arial"/>
                <a:cs typeface="Arial"/>
                <a:hlinkClick r:id="rId5"/>
              </a:rPr>
              <a:t>Suggester</a:t>
            </a:r>
            <a:endParaRPr lang="pl-PL" sz="2200" spc="-1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lang="pl-PL" sz="2200" spc="-10" dirty="0">
                <a:latin typeface="Arial"/>
                <a:cs typeface="Arial"/>
                <a:hlinkClick r:id="rId6"/>
              </a:rPr>
              <a:t>Wiley </a:t>
            </a:r>
            <a:r>
              <a:rPr lang="pl-PL" sz="2200" spc="-10" dirty="0" err="1">
                <a:latin typeface="Arial"/>
                <a:cs typeface="Arial"/>
                <a:hlinkClick r:id="rId6"/>
              </a:rPr>
              <a:t>Journal</a:t>
            </a:r>
            <a:r>
              <a:rPr lang="pl-PL" sz="2200" spc="-10" dirty="0">
                <a:latin typeface="Arial"/>
                <a:cs typeface="Arial"/>
                <a:hlinkClick r:id="rId6"/>
              </a:rPr>
              <a:t> Finder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lang="pl-PL" sz="2200" dirty="0">
                <a:latin typeface="Arial"/>
                <a:cs typeface="Arial"/>
                <a:hlinkClick r:id="rId7"/>
              </a:rPr>
              <a:t>MDPI </a:t>
            </a:r>
            <a:r>
              <a:rPr lang="pl-PL" sz="2200" dirty="0" err="1">
                <a:latin typeface="Arial"/>
                <a:cs typeface="Arial"/>
                <a:hlinkClick r:id="rId7"/>
              </a:rPr>
              <a:t>Journal</a:t>
            </a:r>
            <a:r>
              <a:rPr lang="pl-PL" sz="2200" dirty="0">
                <a:latin typeface="Arial"/>
                <a:cs typeface="Arial"/>
                <a:hlinkClick r:id="rId7"/>
              </a:rPr>
              <a:t> Finder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  <a:hlinkClick r:id="rId8"/>
              </a:rPr>
              <a:t>IEEE</a:t>
            </a:r>
            <a:r>
              <a:rPr sz="2200" spc="-70" dirty="0">
                <a:latin typeface="Arial"/>
                <a:cs typeface="Arial"/>
                <a:hlinkClick r:id="rId8"/>
              </a:rPr>
              <a:t> </a:t>
            </a:r>
            <a:r>
              <a:rPr sz="2200" dirty="0">
                <a:latin typeface="Arial"/>
                <a:cs typeface="Arial"/>
                <a:hlinkClick r:id="rId8"/>
              </a:rPr>
              <a:t>Publication</a:t>
            </a:r>
            <a:r>
              <a:rPr sz="2200" spc="-70" dirty="0">
                <a:latin typeface="Arial"/>
                <a:cs typeface="Arial"/>
                <a:hlinkClick r:id="rId8"/>
              </a:rPr>
              <a:t> </a:t>
            </a:r>
            <a:r>
              <a:rPr sz="2200" spc="-10" dirty="0">
                <a:latin typeface="Arial"/>
                <a:cs typeface="Arial"/>
                <a:hlinkClick r:id="rId8"/>
              </a:rPr>
              <a:t>Recommender</a:t>
            </a:r>
            <a:r>
              <a:rPr sz="2200" spc="-35" dirty="0">
                <a:latin typeface="Arial"/>
                <a:cs typeface="Arial"/>
                <a:hlinkClick r:id="rId8"/>
              </a:rPr>
              <a:t> </a:t>
            </a:r>
            <a:r>
              <a:rPr sz="2200" dirty="0">
                <a:latin typeface="Arial"/>
                <a:cs typeface="Arial"/>
              </a:rPr>
              <a:t>(oparty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słowach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kluczowych)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  <a:hlinkClick r:id="rId9"/>
              </a:rPr>
              <a:t>JANE</a:t>
            </a:r>
            <a:r>
              <a:rPr sz="2200" spc="-45" dirty="0">
                <a:latin typeface="Arial"/>
                <a:cs typeface="Arial"/>
                <a:hlinkClick r:id="rId9"/>
              </a:rPr>
              <a:t> </a:t>
            </a:r>
            <a:r>
              <a:rPr sz="2200" spc="-10" dirty="0">
                <a:latin typeface="Arial"/>
                <a:cs typeface="Arial"/>
                <a:hlinkClick r:id="rId9"/>
              </a:rPr>
              <a:t>(Journal/Author/Name/Editor)</a:t>
            </a:r>
            <a:r>
              <a:rPr sz="2200" spc="5" dirty="0">
                <a:latin typeface="Arial"/>
                <a:cs typeface="Arial"/>
                <a:hlinkClick r:id="rId9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oparte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bazie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PubMed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8583" y="2945079"/>
            <a:ext cx="1700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Potrzebne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będą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8583" y="3494278"/>
            <a:ext cx="2319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0"/>
              </a:spcBef>
              <a:buChar char="•"/>
              <a:tabLst>
                <a:tab pos="155575" algn="l"/>
              </a:tabLst>
            </a:pPr>
            <a:r>
              <a:rPr sz="1800" dirty="0">
                <a:latin typeface="Arial"/>
                <a:cs typeface="Arial"/>
              </a:rPr>
              <a:t>tytuł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artykułu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5575" algn="l"/>
              </a:tabLst>
            </a:pPr>
            <a:r>
              <a:rPr sz="1800" spc="-10" dirty="0">
                <a:latin typeface="Arial"/>
                <a:cs typeface="Arial"/>
              </a:rPr>
              <a:t>abstrakt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5575" algn="l"/>
              </a:tabLst>
            </a:pPr>
            <a:r>
              <a:rPr sz="1800" dirty="0">
                <a:latin typeface="Arial"/>
                <a:cs typeface="Arial"/>
              </a:rPr>
              <a:t>dyscyplina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badawcza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5575" algn="l"/>
              </a:tabLst>
            </a:pPr>
            <a:r>
              <a:rPr sz="1800" dirty="0">
                <a:latin typeface="Arial"/>
                <a:cs typeface="Arial"/>
              </a:rPr>
              <a:t>słowa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kluczowe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86293" y="2693923"/>
            <a:ext cx="4264660" cy="2203450"/>
          </a:xfrm>
          <a:custGeom>
            <a:avLst/>
            <a:gdLst/>
            <a:ahLst/>
            <a:cxnLst/>
            <a:rect l="l" t="t" r="r" b="b"/>
            <a:pathLst>
              <a:path w="4264659" h="2203450">
                <a:moveTo>
                  <a:pt x="1608581" y="0"/>
                </a:moveTo>
                <a:lnTo>
                  <a:pt x="2051177" y="0"/>
                </a:lnTo>
                <a:lnTo>
                  <a:pt x="2715132" y="0"/>
                </a:lnTo>
                <a:lnTo>
                  <a:pt x="4264406" y="0"/>
                </a:lnTo>
                <a:lnTo>
                  <a:pt x="4264406" y="367284"/>
                </a:lnTo>
                <a:lnTo>
                  <a:pt x="4264406" y="918209"/>
                </a:lnTo>
                <a:lnTo>
                  <a:pt x="4264406" y="2203450"/>
                </a:lnTo>
                <a:lnTo>
                  <a:pt x="2715132" y="2203450"/>
                </a:lnTo>
                <a:lnTo>
                  <a:pt x="2051177" y="2203450"/>
                </a:lnTo>
                <a:lnTo>
                  <a:pt x="1608581" y="2203450"/>
                </a:lnTo>
                <a:lnTo>
                  <a:pt x="1608581" y="918209"/>
                </a:lnTo>
                <a:lnTo>
                  <a:pt x="0" y="937006"/>
                </a:lnTo>
                <a:lnTo>
                  <a:pt x="1608581" y="367284"/>
                </a:lnTo>
                <a:lnTo>
                  <a:pt x="1608581" y="0"/>
                </a:lnTo>
                <a:close/>
              </a:path>
            </a:pathLst>
          </a:custGeom>
          <a:ln w="31749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332479">
              <a:lnSpc>
                <a:spcPct val="100000"/>
              </a:lnSpc>
              <a:spcBef>
                <a:spcPts val="105"/>
              </a:spcBef>
            </a:pPr>
            <a:r>
              <a:rPr dirty="0"/>
              <a:t>WYBÓR</a:t>
            </a:r>
            <a:r>
              <a:rPr spc="-30" dirty="0"/>
              <a:t> </a:t>
            </a:r>
            <a:r>
              <a:rPr spc="-10" dirty="0"/>
              <a:t>CZASOPISMA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816" y="1780158"/>
            <a:ext cx="982027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Przy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wyborze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czasopisma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warto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zwrócić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uwagę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800000"/>
                </a:solidFill>
                <a:latin typeface="Arial"/>
                <a:cs typeface="Arial"/>
              </a:rPr>
              <a:t>na: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wskaźnik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wpływu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Impact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Factor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(Journal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Citation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Reports)</a:t>
            </a:r>
            <a:endParaRPr sz="2200" dirty="0">
              <a:latin typeface="Arial"/>
              <a:cs typeface="Arial"/>
            </a:endParaRPr>
          </a:p>
          <a:p>
            <a:pPr marL="12700" marR="55880" indent="176530">
              <a:lnSpc>
                <a:spcPct val="100000"/>
              </a:lnSpc>
              <a:buFont typeface="Arial"/>
              <a:buChar char="•"/>
              <a:tabLst>
                <a:tab pos="189230" algn="l"/>
              </a:tabLst>
            </a:pPr>
            <a:r>
              <a:rPr sz="2200" b="1" dirty="0">
                <a:latin typeface="Arial"/>
                <a:cs typeface="Arial"/>
              </a:rPr>
              <a:t>Cite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Score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(Scopus)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średnią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obliczoną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oparciu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liczbę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cytowań </a:t>
            </a:r>
            <a:r>
              <a:rPr sz="2200" dirty="0">
                <a:latin typeface="Arial"/>
                <a:cs typeface="Arial"/>
              </a:rPr>
              <a:t>przypadającą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publikację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czasopiśmie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(w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ostatnich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4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latach)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szybkość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procesu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recenzowania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publikacji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trafność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tematu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publikowanego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łamach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czasopisma</a:t>
            </a:r>
            <a:endParaRPr sz="2200" dirty="0">
              <a:latin typeface="Arial"/>
              <a:cs typeface="Arial"/>
            </a:endParaRPr>
          </a:p>
          <a:p>
            <a:pPr marL="12700" marR="56515" indent="176530">
              <a:lnSpc>
                <a:spcPct val="100000"/>
              </a:lnSpc>
              <a:spcBef>
                <a:spcPts val="5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wskaźnik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procentowy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akceptacji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przyjętych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druku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pełnym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roku </a:t>
            </a:r>
            <a:r>
              <a:rPr sz="2200" spc="-10" dirty="0">
                <a:latin typeface="Arial"/>
                <a:cs typeface="Arial"/>
              </a:rPr>
              <a:t>kalendarzowym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szybkość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publikacyjnego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zaakceptowaniu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publikacji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druku</a:t>
            </a:r>
            <a:endParaRPr sz="2200" dirty="0">
              <a:latin typeface="Arial"/>
              <a:cs typeface="Arial"/>
            </a:endParaRPr>
          </a:p>
          <a:p>
            <a:pPr marL="12700" marR="5080" indent="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otwarty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dostęp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(OA)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okres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trwania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embargo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lub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inne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obostrzenia </a:t>
            </a:r>
            <a:r>
              <a:rPr sz="2200" dirty="0">
                <a:latin typeface="Arial"/>
                <a:cs typeface="Arial"/>
              </a:rPr>
              <a:t>wydawnicze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czasopisma</a:t>
            </a:r>
            <a:endParaRPr sz="2200" dirty="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opłaty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opublikowanie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(licencje,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itp.)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383915">
              <a:lnSpc>
                <a:spcPct val="100000"/>
              </a:lnSpc>
              <a:spcBef>
                <a:spcPts val="105"/>
              </a:spcBef>
            </a:pPr>
            <a:r>
              <a:rPr dirty="0"/>
              <a:t>OCENA</a:t>
            </a:r>
            <a:r>
              <a:rPr spc="-125" dirty="0"/>
              <a:t> </a:t>
            </a:r>
            <a:r>
              <a:rPr spc="-10" dirty="0"/>
              <a:t>CZASOPISMA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816" y="2091308"/>
            <a:ext cx="1084199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732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Podejmując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się</a:t>
            </a:r>
            <a:r>
              <a:rPr sz="22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oceny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czasopisma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naukowego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należy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pamiętać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2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dwóch</a:t>
            </a:r>
            <a:r>
              <a:rPr sz="2200" b="1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złotych zasadach: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>
              <a:latin typeface="Arial"/>
              <a:cs typeface="Arial"/>
            </a:endParaRPr>
          </a:p>
          <a:p>
            <a:pPr marL="469900" marR="800100" indent="-4572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Przy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podejmowaniu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decyzji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należy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korzystać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jakościowych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oraz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ilościowych wskaźników.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Arial"/>
              <a:buAutoNum type="arabicParenR"/>
            </a:pPr>
            <a:endParaRPr sz="2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265" algn="l"/>
              </a:tabLst>
            </a:pPr>
            <a:r>
              <a:rPr sz="2200" dirty="0">
                <a:latin typeface="Arial"/>
                <a:cs typeface="Arial"/>
              </a:rPr>
              <a:t>Zawsze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należy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korzystać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więcej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niż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jednego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wskaźnika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ilościowego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dla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więcej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niż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jednego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roku.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383915">
              <a:lnSpc>
                <a:spcPct val="100000"/>
              </a:lnSpc>
              <a:spcBef>
                <a:spcPts val="105"/>
              </a:spcBef>
            </a:pPr>
            <a:r>
              <a:rPr dirty="0"/>
              <a:t>OCENA</a:t>
            </a:r>
            <a:r>
              <a:rPr spc="-125" dirty="0"/>
              <a:t> </a:t>
            </a:r>
            <a:r>
              <a:rPr spc="-10" dirty="0"/>
              <a:t>CZASOPISMA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191" y="1920951"/>
            <a:ext cx="1072832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czym</a:t>
            </a:r>
            <a:r>
              <a:rPr sz="22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warto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pamiętać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korzystając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ze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wskaźników: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Artykuły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przeglądowe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ogół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cytowane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częściej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niż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będące podsumowaniem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oryginalnych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badawczych.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które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publikują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wiele </a:t>
            </a:r>
            <a:r>
              <a:rPr sz="2200" dirty="0">
                <a:latin typeface="Arial"/>
                <a:cs typeface="Arial"/>
              </a:rPr>
              <a:t>artykułów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przeglądowych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mogą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mieć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wartości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parametrów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wyższe,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niż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czasopisma </a:t>
            </a:r>
            <a:r>
              <a:rPr sz="2200" dirty="0">
                <a:latin typeface="Arial"/>
                <a:cs typeface="Arial"/>
              </a:rPr>
              <a:t>unikające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publikowania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artykułów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przeglądowych.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marR="2546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Autocytowania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obrębie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czasopisma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pewnego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stopnia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naturalnym </a:t>
            </a:r>
            <a:r>
              <a:rPr sz="2200" dirty="0">
                <a:latin typeface="Arial"/>
                <a:cs typeface="Arial"/>
              </a:rPr>
              <a:t>zjawiskiem,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mogą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być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również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wymuszane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przez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autorów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celu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zwiększenia </a:t>
            </a:r>
            <a:r>
              <a:rPr sz="2200" dirty="0">
                <a:latin typeface="Arial"/>
                <a:cs typeface="Arial"/>
              </a:rPr>
              <a:t>wartości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wskaźników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(postępowanie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nieetyczne!).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Duże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ogół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mają </a:t>
            </a:r>
            <a:r>
              <a:rPr sz="2200" dirty="0">
                <a:latin typeface="Arial"/>
                <a:cs typeface="Arial"/>
              </a:rPr>
              <a:t>większy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udział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autocytowań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podobnie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przypadku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wąskich dziedzinach.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383915">
              <a:lnSpc>
                <a:spcPct val="100000"/>
              </a:lnSpc>
              <a:spcBef>
                <a:spcPts val="105"/>
              </a:spcBef>
            </a:pPr>
            <a:r>
              <a:rPr dirty="0"/>
              <a:t>OCENA</a:t>
            </a:r>
            <a:r>
              <a:rPr spc="-125" dirty="0"/>
              <a:t> </a:t>
            </a:r>
            <a:r>
              <a:rPr spc="-10" dirty="0"/>
              <a:t>CZASOPISMA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816" y="1985010"/>
            <a:ext cx="11170920" cy="3713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czym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warto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pamiętać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korzystając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ze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wskaźników: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W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przypadku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niewielkich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czasopism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należy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podchodzić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bardzo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ostrożnie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wartości </a:t>
            </a:r>
            <a:r>
              <a:rPr sz="2200" dirty="0">
                <a:latin typeface="Arial"/>
                <a:cs typeface="Arial"/>
              </a:rPr>
              <a:t>parametrów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bibliometrycznych,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mogą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być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mało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obiektywne.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Zaleca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się </a:t>
            </a:r>
            <a:r>
              <a:rPr sz="2200" dirty="0">
                <a:latin typeface="Arial"/>
                <a:cs typeface="Arial"/>
              </a:rPr>
              <a:t>ostrożność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korzystając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parametrów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bibliometrycznych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ocenie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 publikujących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mniej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niż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50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artykułów.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marR="6350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Dystrybucja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cytowań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pomiędzy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artykułami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również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znaczenie.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Wskaźniki bibliometryczne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miarami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uśrednionymi,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dlatego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wybierając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warto </a:t>
            </a:r>
            <a:r>
              <a:rPr sz="2200" dirty="0">
                <a:latin typeface="Arial"/>
                <a:cs typeface="Arial"/>
              </a:rPr>
              <a:t>przejrzeć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listę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artykułów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wraz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liczbą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cytowań.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Znakiem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ostrzegawczym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duża </a:t>
            </a:r>
            <a:r>
              <a:rPr sz="2200" dirty="0">
                <a:latin typeface="Arial"/>
                <a:cs typeface="Arial"/>
              </a:rPr>
              <a:t>dysproporcja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liczbie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pomiędzy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artykułami.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1018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UWAGA!</a:t>
            </a:r>
            <a:r>
              <a:rPr spc="-190" dirty="0"/>
              <a:t> </a:t>
            </a:r>
            <a:r>
              <a:rPr dirty="0"/>
              <a:t>FAŁSZYWE</a:t>
            </a:r>
            <a:r>
              <a:rPr spc="-190" dirty="0"/>
              <a:t> </a:t>
            </a:r>
            <a:r>
              <a:rPr spc="-10" dirty="0"/>
              <a:t>CZASOPISMA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464" y="1842007"/>
            <a:ext cx="11398250" cy="4424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W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świecie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naukowym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pojawiają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się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jednak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Internetowi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oszuści,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którzy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podszywają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się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oferty </a:t>
            </a:r>
            <a:r>
              <a:rPr sz="2000" dirty="0">
                <a:latin typeface="Arial"/>
                <a:cs typeface="Arial"/>
              </a:rPr>
              <a:t>wydawnicze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prestiżowych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czasopism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posiadających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współczynnik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wpływu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Impact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Factor,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tworząc </a:t>
            </a:r>
            <a:r>
              <a:rPr sz="2000" dirty="0">
                <a:latin typeface="Arial"/>
                <a:cs typeface="Arial"/>
              </a:rPr>
              <a:t>fałszywe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strony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internetowe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czasopism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pobierając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publikacje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opłaty.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Zmiany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jakich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drapieżni </a:t>
            </a:r>
            <a:r>
              <a:rPr sz="2000" dirty="0">
                <a:latin typeface="Arial"/>
                <a:cs typeface="Arial"/>
              </a:rPr>
              <a:t>wydawcy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najczęściej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dokonują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przede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wszystkim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profil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czasopisma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(z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wysokospecjalistycznego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na </a:t>
            </a:r>
            <a:r>
              <a:rPr sz="2000" dirty="0">
                <a:latin typeface="Arial"/>
                <a:cs typeface="Arial"/>
              </a:rPr>
              <a:t>multiscyplinarny),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częstotliwość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wydawania,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język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publikacji,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skład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redakcji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naukowej,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nowe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numery telefonów,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adresy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email czy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numery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bankowych.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b="1" dirty="0">
                <a:latin typeface="Arial"/>
                <a:cs typeface="Arial"/>
              </a:rPr>
              <a:t>Głównym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celem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fałszywych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wydawców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jest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wyłudzanie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naukowców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pieniędzy</a:t>
            </a:r>
            <a:r>
              <a:rPr lang="pl-PL" sz="2000" b="1" dirty="0">
                <a:latin typeface="Arial"/>
                <a:cs typeface="Arial"/>
              </a:rPr>
              <a:t> (koszty APC)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prac,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 err="1">
                <a:latin typeface="Arial"/>
                <a:cs typeface="Arial"/>
              </a:rPr>
              <a:t>które</a:t>
            </a:r>
            <a:r>
              <a:rPr lang="pl-PL" sz="2000" spc="-1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praktycznie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nie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trafiają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obiegu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naukowego.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Przykłady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sfałszowanych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tytułów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czasopism</a:t>
            </a:r>
            <a:r>
              <a:rPr sz="20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to: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sz="2000" dirty="0">
                <a:latin typeface="Arial"/>
                <a:cs typeface="Arial"/>
              </a:rPr>
              <a:t>austriackie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czasopismo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„Wulfenia”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(ISSN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1561-882X),</a:t>
            </a:r>
            <a:endParaRPr sz="2000" dirty="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5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szwajcarskie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czasopismo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„Archives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Sciences”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(ISSN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1661-</a:t>
            </a:r>
            <a:r>
              <a:rPr sz="2000" spc="-10" dirty="0">
                <a:latin typeface="Arial"/>
                <a:cs typeface="Arial"/>
              </a:rPr>
              <a:t>464X)</a:t>
            </a:r>
            <a:endParaRPr sz="2000" dirty="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polskie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czasopismo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„Sylwan”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(ISSN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0039-</a:t>
            </a:r>
            <a:r>
              <a:rPr sz="2000" spc="-10" dirty="0">
                <a:latin typeface="Arial"/>
                <a:cs typeface="Arial"/>
              </a:rPr>
              <a:t>7660)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PRZYKŁAD</a:t>
            </a:r>
            <a:r>
              <a:rPr spc="-130" dirty="0"/>
              <a:t> </a:t>
            </a:r>
            <a:r>
              <a:rPr dirty="0"/>
              <a:t>FAŁSZYWEGO</a:t>
            </a:r>
            <a:r>
              <a:rPr spc="-114" dirty="0"/>
              <a:t> </a:t>
            </a:r>
            <a:r>
              <a:rPr dirty="0"/>
              <a:t>CZASOPISMA</a:t>
            </a:r>
            <a:r>
              <a:rPr spc="-220" dirty="0"/>
              <a:t> </a:t>
            </a:r>
            <a:r>
              <a:rPr spc="-10" dirty="0"/>
              <a:t>„Wulfenia”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9100" y="4521200"/>
            <a:ext cx="5207000" cy="2260600"/>
          </a:xfrm>
          <a:prstGeom prst="rect">
            <a:avLst/>
          </a:prstGeom>
          <a:ln w="47625">
            <a:solidFill>
              <a:srgbClr val="CC99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04800" marR="400050" indent="1270" algn="ctr">
              <a:lnSpc>
                <a:spcPct val="105100"/>
              </a:lnSpc>
              <a:spcBef>
                <a:spcPts val="430"/>
              </a:spcBef>
            </a:pPr>
            <a:r>
              <a:rPr sz="1600" dirty="0">
                <a:latin typeface="Arial"/>
                <a:cs typeface="Arial"/>
              </a:rPr>
              <a:t>Według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JCR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czasopismo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„</a:t>
            </a:r>
            <a:r>
              <a:rPr sz="1600" b="1" dirty="0">
                <a:latin typeface="Arial"/>
                <a:cs typeface="Arial"/>
              </a:rPr>
              <a:t>Wulfenia</a:t>
            </a:r>
            <a:r>
              <a:rPr sz="1600" dirty="0">
                <a:latin typeface="Arial"/>
                <a:cs typeface="Arial"/>
              </a:rPr>
              <a:t>”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jest </a:t>
            </a:r>
            <a:r>
              <a:rPr sz="1600" b="1" dirty="0">
                <a:latin typeface="Arial"/>
                <a:cs typeface="Arial"/>
              </a:rPr>
              <a:t>rocznikiem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(jeden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numer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wydawany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roku)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oraz </a:t>
            </a:r>
            <a:r>
              <a:rPr sz="1600" dirty="0">
                <a:latin typeface="Arial"/>
                <a:cs typeface="Arial"/>
              </a:rPr>
              <a:t>związane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jest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tematycznie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botaniką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2723" y="5610225"/>
            <a:ext cx="4009903" cy="10191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6575" y="1523998"/>
            <a:ext cx="11433175" cy="5257800"/>
            <a:chOff x="536575" y="1523998"/>
            <a:chExt cx="11433175" cy="5257800"/>
          </a:xfrm>
        </p:grpSpPr>
        <p:sp>
          <p:nvSpPr>
            <p:cNvPr id="6" name="object 6"/>
            <p:cNvSpPr/>
            <p:nvPr/>
          </p:nvSpPr>
          <p:spPr>
            <a:xfrm>
              <a:off x="6769100" y="1612900"/>
              <a:ext cx="5168900" cy="2781300"/>
            </a:xfrm>
            <a:custGeom>
              <a:avLst/>
              <a:gdLst/>
              <a:ahLst/>
              <a:cxnLst/>
              <a:rect l="l" t="t" r="r" b="b"/>
              <a:pathLst>
                <a:path w="5168900" h="2781300">
                  <a:moveTo>
                    <a:pt x="0" y="2781300"/>
                  </a:moveTo>
                  <a:lnTo>
                    <a:pt x="5168900" y="2781300"/>
                  </a:lnTo>
                  <a:lnTo>
                    <a:pt x="5168900" y="0"/>
                  </a:lnTo>
                  <a:lnTo>
                    <a:pt x="0" y="0"/>
                  </a:lnTo>
                  <a:lnTo>
                    <a:pt x="0" y="2781300"/>
                  </a:lnTo>
                  <a:close/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575" y="1523998"/>
              <a:ext cx="6119749" cy="52577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1225" y="2851150"/>
              <a:ext cx="4660900" cy="3854450"/>
            </a:xfrm>
            <a:custGeom>
              <a:avLst/>
              <a:gdLst/>
              <a:ahLst/>
              <a:cxnLst/>
              <a:rect l="l" t="t" r="r" b="b"/>
              <a:pathLst>
                <a:path w="4660900" h="3854450">
                  <a:moveTo>
                    <a:pt x="0" y="304800"/>
                  </a:moveTo>
                  <a:lnTo>
                    <a:pt x="4660900" y="304800"/>
                  </a:lnTo>
                  <a:lnTo>
                    <a:pt x="46609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  <a:path w="4660900" h="3854450">
                  <a:moveTo>
                    <a:pt x="38100" y="3854450"/>
                  </a:moveTo>
                  <a:lnTo>
                    <a:pt x="1758950" y="3854450"/>
                  </a:lnTo>
                  <a:lnTo>
                    <a:pt x="1758950" y="2339975"/>
                  </a:lnTo>
                  <a:lnTo>
                    <a:pt x="38100" y="2339975"/>
                  </a:lnTo>
                  <a:lnTo>
                    <a:pt x="38100" y="3854450"/>
                  </a:lnTo>
                  <a:close/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7089" y="1731613"/>
              <a:ext cx="4667099" cy="2548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PRZYKŁAD</a:t>
            </a:r>
            <a:r>
              <a:rPr spc="-130" dirty="0"/>
              <a:t> </a:t>
            </a:r>
            <a:r>
              <a:rPr dirty="0"/>
              <a:t>FAŁSZYWEGO</a:t>
            </a:r>
            <a:r>
              <a:rPr spc="-114" dirty="0"/>
              <a:t> </a:t>
            </a:r>
            <a:r>
              <a:rPr dirty="0"/>
              <a:t>CZASOPISMA</a:t>
            </a:r>
            <a:r>
              <a:rPr spc="-220" dirty="0"/>
              <a:t> </a:t>
            </a:r>
            <a:r>
              <a:rPr spc="-10" dirty="0"/>
              <a:t>„Wulfenia”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87" y="1782698"/>
            <a:ext cx="7645400" cy="5007610"/>
            <a:chOff x="192087" y="1782698"/>
            <a:chExt cx="7645400" cy="50076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837" y="1814448"/>
              <a:ext cx="3286125" cy="22574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837" y="1814448"/>
              <a:ext cx="3286125" cy="2257425"/>
            </a:xfrm>
            <a:custGeom>
              <a:avLst/>
              <a:gdLst/>
              <a:ahLst/>
              <a:cxnLst/>
              <a:rect l="l" t="t" r="r" b="b"/>
              <a:pathLst>
                <a:path w="3286125" h="2257425">
                  <a:moveTo>
                    <a:pt x="0" y="2257425"/>
                  </a:moveTo>
                  <a:lnTo>
                    <a:pt x="3286125" y="2257425"/>
                  </a:lnTo>
                  <a:lnTo>
                    <a:pt x="3286125" y="0"/>
                  </a:lnTo>
                  <a:lnTo>
                    <a:pt x="0" y="0"/>
                  </a:lnTo>
                  <a:lnTo>
                    <a:pt x="0" y="2257425"/>
                  </a:lnTo>
                  <a:close/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950" y="3752913"/>
              <a:ext cx="4530725" cy="2976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95650" y="3749611"/>
              <a:ext cx="4518025" cy="2980055"/>
            </a:xfrm>
            <a:custGeom>
              <a:avLst/>
              <a:gdLst/>
              <a:ahLst/>
              <a:cxnLst/>
              <a:rect l="l" t="t" r="r" b="b"/>
              <a:pathLst>
                <a:path w="4518025" h="2980054">
                  <a:moveTo>
                    <a:pt x="0" y="2979801"/>
                  </a:moveTo>
                  <a:lnTo>
                    <a:pt x="4518025" y="2979801"/>
                  </a:lnTo>
                  <a:lnTo>
                    <a:pt x="4518025" y="0"/>
                  </a:lnTo>
                  <a:lnTo>
                    <a:pt x="0" y="0"/>
                  </a:lnTo>
                  <a:lnTo>
                    <a:pt x="0" y="2979801"/>
                  </a:lnTo>
                  <a:close/>
                </a:path>
              </a:pathLst>
            </a:custGeom>
            <a:ln w="4762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4701" y="2346905"/>
              <a:ext cx="2963799" cy="2378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84701" y="2312923"/>
              <a:ext cx="2964180" cy="314325"/>
            </a:xfrm>
            <a:custGeom>
              <a:avLst/>
              <a:gdLst/>
              <a:ahLst/>
              <a:cxnLst/>
              <a:rect l="l" t="t" r="r" b="b"/>
              <a:pathLst>
                <a:path w="2964179" h="314325">
                  <a:moveTo>
                    <a:pt x="0" y="314325"/>
                  </a:moveTo>
                  <a:lnTo>
                    <a:pt x="2963799" y="314325"/>
                  </a:lnTo>
                  <a:lnTo>
                    <a:pt x="2963799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576" y="3043173"/>
              <a:ext cx="3171825" cy="152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3701" y="2943288"/>
              <a:ext cx="3707129" cy="313055"/>
            </a:xfrm>
            <a:custGeom>
              <a:avLst/>
              <a:gdLst/>
              <a:ahLst/>
              <a:cxnLst/>
              <a:rect l="l" t="t" r="r" b="b"/>
              <a:pathLst>
                <a:path w="3707129" h="313054">
                  <a:moveTo>
                    <a:pt x="0" y="312737"/>
                  </a:moveTo>
                  <a:lnTo>
                    <a:pt x="3706749" y="312737"/>
                  </a:lnTo>
                  <a:lnTo>
                    <a:pt x="3706749" y="0"/>
                  </a:lnTo>
                  <a:lnTo>
                    <a:pt x="0" y="0"/>
                  </a:lnTo>
                  <a:lnTo>
                    <a:pt x="0" y="312737"/>
                  </a:lnTo>
                  <a:close/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837" y="4276723"/>
              <a:ext cx="2129155" cy="2489200"/>
            </a:xfrm>
            <a:custGeom>
              <a:avLst/>
              <a:gdLst/>
              <a:ahLst/>
              <a:cxnLst/>
              <a:rect l="l" t="t" r="r" b="b"/>
              <a:pathLst>
                <a:path w="2129155" h="2489200">
                  <a:moveTo>
                    <a:pt x="0" y="2489199"/>
                  </a:moveTo>
                  <a:lnTo>
                    <a:pt x="2128774" y="2489199"/>
                  </a:lnTo>
                  <a:lnTo>
                    <a:pt x="2128774" y="0"/>
                  </a:lnTo>
                  <a:lnTo>
                    <a:pt x="0" y="0"/>
                  </a:lnTo>
                  <a:lnTo>
                    <a:pt x="0" y="2489199"/>
                  </a:lnTo>
                  <a:close/>
                </a:path>
              </a:pathLst>
            </a:custGeom>
            <a:ln w="4762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662" y="4758288"/>
              <a:ext cx="625475" cy="19711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137" y="4514491"/>
              <a:ext cx="1246187" cy="2214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882001" y="1604962"/>
            <a:ext cx="4137025" cy="5210175"/>
            <a:chOff x="7882001" y="1604962"/>
            <a:chExt cx="4137025" cy="5210175"/>
          </a:xfrm>
        </p:grpSpPr>
        <p:sp>
          <p:nvSpPr>
            <p:cNvPr id="16" name="object 16"/>
            <p:cNvSpPr/>
            <p:nvPr/>
          </p:nvSpPr>
          <p:spPr>
            <a:xfrm>
              <a:off x="7913751" y="1636712"/>
              <a:ext cx="4073525" cy="5146675"/>
            </a:xfrm>
            <a:custGeom>
              <a:avLst/>
              <a:gdLst/>
              <a:ahLst/>
              <a:cxnLst/>
              <a:rect l="l" t="t" r="r" b="b"/>
              <a:pathLst>
                <a:path w="4073525" h="5146675">
                  <a:moveTo>
                    <a:pt x="0" y="5146675"/>
                  </a:moveTo>
                  <a:lnTo>
                    <a:pt x="4073525" y="5146675"/>
                  </a:lnTo>
                  <a:lnTo>
                    <a:pt x="4073525" y="0"/>
                  </a:lnTo>
                  <a:lnTo>
                    <a:pt x="0" y="0"/>
                  </a:lnTo>
                  <a:lnTo>
                    <a:pt x="0" y="5146675"/>
                  </a:lnTo>
                  <a:close/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9024" y="1685923"/>
              <a:ext cx="4029075" cy="5079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46100" marR="5080">
              <a:lnSpc>
                <a:spcPct val="90200"/>
              </a:lnSpc>
              <a:spcBef>
                <a:spcPts val="340"/>
              </a:spcBef>
            </a:pP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Drapieżni</a:t>
            </a:r>
            <a:r>
              <a:rPr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wydawcy</a:t>
            </a:r>
            <a:r>
              <a:rPr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(ang.</a:t>
            </a:r>
            <a:r>
              <a:rPr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predatory</a:t>
            </a:r>
            <a:r>
              <a:rPr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publishers)</a:t>
            </a:r>
            <a:r>
              <a:rPr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/>
              <a:t>są</a:t>
            </a:r>
            <a:r>
              <a:rPr spc="-25" dirty="0"/>
              <a:t> </a:t>
            </a:r>
            <a:r>
              <a:rPr dirty="0"/>
              <a:t>innym</a:t>
            </a:r>
            <a:r>
              <a:rPr spc="-20" dirty="0"/>
              <a:t> </a:t>
            </a:r>
            <a:r>
              <a:rPr dirty="0"/>
              <a:t>rodzajem</a:t>
            </a:r>
            <a:r>
              <a:rPr spc="-50" dirty="0"/>
              <a:t> </a:t>
            </a:r>
            <a:r>
              <a:rPr spc="-10" dirty="0"/>
              <a:t>nieuczciwości</a:t>
            </a:r>
            <a:r>
              <a:rPr spc="500" dirty="0"/>
              <a:t> </a:t>
            </a:r>
            <a:r>
              <a:rPr dirty="0"/>
              <a:t>wydawniczej.</a:t>
            </a:r>
            <a:r>
              <a:rPr spc="-65" dirty="0"/>
              <a:t> </a:t>
            </a:r>
            <a:r>
              <a:rPr dirty="0"/>
              <a:t>Są</a:t>
            </a:r>
            <a:r>
              <a:rPr spc="-4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wydawcy,</a:t>
            </a:r>
            <a:r>
              <a:rPr spc="-65" dirty="0"/>
              <a:t> </a:t>
            </a:r>
            <a:r>
              <a:rPr dirty="0"/>
              <a:t>którzy</a:t>
            </a:r>
            <a:r>
              <a:rPr spc="-60" dirty="0"/>
              <a:t> </a:t>
            </a:r>
            <a:r>
              <a:rPr dirty="0"/>
              <a:t>rozpowszechniają</a:t>
            </a:r>
            <a:r>
              <a:rPr spc="-70" dirty="0"/>
              <a:t> </a:t>
            </a:r>
            <a:r>
              <a:rPr dirty="0"/>
              <a:t>ideę</a:t>
            </a:r>
            <a:r>
              <a:rPr spc="-30" dirty="0"/>
              <a:t> </a:t>
            </a:r>
            <a:r>
              <a:rPr dirty="0"/>
              <a:t>wolnego</a:t>
            </a:r>
            <a:r>
              <a:rPr spc="-45" dirty="0"/>
              <a:t> </a:t>
            </a:r>
            <a:r>
              <a:rPr dirty="0"/>
              <a:t>dostępu</a:t>
            </a:r>
            <a:r>
              <a:rPr spc="-70" dirty="0"/>
              <a:t> </a:t>
            </a:r>
            <a:r>
              <a:rPr dirty="0"/>
              <a:t>do</a:t>
            </a:r>
            <a:r>
              <a:rPr spc="-45" dirty="0"/>
              <a:t> </a:t>
            </a:r>
            <a:r>
              <a:rPr spc="-10" dirty="0"/>
              <a:t>recenzowanych </a:t>
            </a:r>
            <a:r>
              <a:rPr dirty="0"/>
              <a:t>wyników</a:t>
            </a:r>
            <a:r>
              <a:rPr spc="-45" dirty="0"/>
              <a:t> </a:t>
            </a:r>
            <a:r>
              <a:rPr dirty="0"/>
              <a:t>badań</a:t>
            </a:r>
            <a:r>
              <a:rPr spc="-40" dirty="0"/>
              <a:t> </a:t>
            </a:r>
            <a:r>
              <a:rPr dirty="0"/>
              <a:t>naukowych</a:t>
            </a:r>
            <a:r>
              <a:rPr spc="-45" dirty="0"/>
              <a:t> </a:t>
            </a:r>
            <a:r>
              <a:rPr spc="-10" dirty="0"/>
              <a:t>(Open</a:t>
            </a:r>
            <a:r>
              <a:rPr spc="-145" dirty="0"/>
              <a:t> </a:t>
            </a:r>
            <a:r>
              <a:rPr dirty="0"/>
              <a:t>Access).</a:t>
            </a:r>
            <a:r>
              <a:rPr spc="-70" dirty="0"/>
              <a:t> </a:t>
            </a:r>
            <a:r>
              <a:rPr dirty="0"/>
              <a:t>Publikują</a:t>
            </a:r>
            <a:r>
              <a:rPr spc="-15" dirty="0"/>
              <a:t> </a:t>
            </a:r>
            <a:r>
              <a:rPr dirty="0"/>
              <a:t>oni</a:t>
            </a:r>
            <a:r>
              <a:rPr spc="-25" dirty="0"/>
              <a:t> </a:t>
            </a:r>
            <a:r>
              <a:rPr dirty="0"/>
              <a:t>wszystkie</a:t>
            </a:r>
            <a:r>
              <a:rPr spc="-55" dirty="0"/>
              <a:t> </a:t>
            </a:r>
            <a:r>
              <a:rPr dirty="0"/>
              <a:t>nadsyłane</a:t>
            </a:r>
            <a:r>
              <a:rPr spc="-35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spc="-10" dirty="0"/>
              <a:t>redakcji</a:t>
            </a:r>
            <a:r>
              <a:rPr spc="500" dirty="0"/>
              <a:t> </a:t>
            </a:r>
            <a:r>
              <a:rPr spc="-10" dirty="0"/>
              <a:t>artykuły,</a:t>
            </a:r>
            <a:r>
              <a:rPr spc="-70" dirty="0"/>
              <a:t> </a:t>
            </a:r>
            <a:r>
              <a:rPr dirty="0"/>
              <a:t>najczęściej</a:t>
            </a:r>
            <a:r>
              <a:rPr spc="-45" dirty="0"/>
              <a:t> </a:t>
            </a:r>
            <a:r>
              <a:rPr dirty="0"/>
              <a:t>w</a:t>
            </a:r>
            <a:r>
              <a:rPr spc="-30" dirty="0"/>
              <a:t> </a:t>
            </a:r>
            <a:r>
              <a:rPr dirty="0"/>
              <a:t>modelu</a:t>
            </a:r>
            <a:r>
              <a:rPr spc="-35" dirty="0"/>
              <a:t> </a:t>
            </a:r>
            <a:r>
              <a:rPr spc="-10" dirty="0"/>
              <a:t>Open</a:t>
            </a:r>
            <a:r>
              <a:rPr spc="-135" dirty="0"/>
              <a:t> </a:t>
            </a:r>
            <a:r>
              <a:rPr dirty="0"/>
              <a:t>Access,</a:t>
            </a:r>
            <a:r>
              <a:rPr spc="-55" dirty="0"/>
              <a:t> </a:t>
            </a:r>
            <a:r>
              <a:rPr dirty="0"/>
              <a:t>uzasadniając</a:t>
            </a:r>
            <a:r>
              <a:rPr spc="-60" dirty="0"/>
              <a:t> </a:t>
            </a:r>
            <a:r>
              <a:rPr dirty="0"/>
              <a:t>tym</a:t>
            </a:r>
            <a:r>
              <a:rPr spc="-20" dirty="0"/>
              <a:t> </a:t>
            </a:r>
            <a:r>
              <a:rPr dirty="0"/>
              <a:t>samym</a:t>
            </a:r>
            <a:r>
              <a:rPr spc="-50" dirty="0"/>
              <a:t> </a:t>
            </a:r>
            <a:r>
              <a:rPr dirty="0"/>
              <a:t>potrzebę</a:t>
            </a:r>
            <a:r>
              <a:rPr spc="-50" dirty="0"/>
              <a:t> </a:t>
            </a:r>
            <a:r>
              <a:rPr dirty="0"/>
              <a:t>ponoszenia</a:t>
            </a:r>
            <a:r>
              <a:rPr spc="-50" dirty="0"/>
              <a:t> </a:t>
            </a:r>
            <a:r>
              <a:rPr spc="-10" dirty="0"/>
              <a:t>opłat </a:t>
            </a:r>
            <a:r>
              <a:rPr dirty="0"/>
              <a:t>przez</a:t>
            </a:r>
            <a:r>
              <a:rPr spc="-55" dirty="0"/>
              <a:t> </a:t>
            </a:r>
            <a:r>
              <a:rPr spc="-10" dirty="0"/>
              <a:t>autorów.</a:t>
            </a:r>
            <a:r>
              <a:rPr spc="-60" dirty="0"/>
              <a:t> </a:t>
            </a:r>
            <a:r>
              <a:rPr dirty="0"/>
              <a:t>Kierują</a:t>
            </a:r>
            <a:r>
              <a:rPr spc="-20" dirty="0"/>
              <a:t> </a:t>
            </a:r>
            <a:r>
              <a:rPr dirty="0"/>
              <a:t>się</a:t>
            </a:r>
            <a:r>
              <a:rPr spc="-30" dirty="0"/>
              <a:t> </a:t>
            </a:r>
            <a:r>
              <a:rPr dirty="0"/>
              <a:t>przede</a:t>
            </a:r>
            <a:r>
              <a:rPr spc="-40" dirty="0"/>
              <a:t> </a:t>
            </a:r>
            <a:r>
              <a:rPr dirty="0"/>
              <a:t>wszystkim</a:t>
            </a:r>
            <a:r>
              <a:rPr spc="-65" dirty="0"/>
              <a:t> </a:t>
            </a:r>
            <a:r>
              <a:rPr dirty="0"/>
              <a:t>chęcią</a:t>
            </a:r>
            <a:r>
              <a:rPr spc="-45" dirty="0"/>
              <a:t> </a:t>
            </a:r>
            <a:r>
              <a:rPr dirty="0"/>
              <a:t>zysku,</a:t>
            </a:r>
            <a:r>
              <a:rPr spc="-50" dirty="0"/>
              <a:t> </a:t>
            </a:r>
            <a:r>
              <a:rPr dirty="0"/>
              <a:t>nie</a:t>
            </a:r>
            <a:r>
              <a:rPr spc="-35" dirty="0"/>
              <a:t> </a:t>
            </a:r>
            <a:r>
              <a:rPr dirty="0"/>
              <a:t>dbając</a:t>
            </a:r>
            <a:r>
              <a:rPr spc="-30" dirty="0"/>
              <a:t> </a:t>
            </a:r>
            <a:r>
              <a:rPr dirty="0"/>
              <a:t>o</a:t>
            </a:r>
            <a:r>
              <a:rPr spc="-30" dirty="0"/>
              <a:t> </a:t>
            </a:r>
            <a:r>
              <a:rPr dirty="0"/>
              <a:t>poziom</a:t>
            </a:r>
            <a:r>
              <a:rPr spc="-40" dirty="0"/>
              <a:t> </a:t>
            </a:r>
            <a:r>
              <a:rPr spc="-10" dirty="0"/>
              <a:t>merytoryczny </a:t>
            </a:r>
            <a:r>
              <a:rPr dirty="0"/>
              <a:t>zamieszczanych</a:t>
            </a:r>
            <a:r>
              <a:rPr spc="-50" dirty="0"/>
              <a:t> </a:t>
            </a:r>
            <a:r>
              <a:rPr spc="-10" dirty="0"/>
              <a:t>artykułów,</a:t>
            </a:r>
            <a:r>
              <a:rPr spc="-50" dirty="0"/>
              <a:t> </a:t>
            </a:r>
            <a:r>
              <a:rPr dirty="0"/>
              <a:t>czy</a:t>
            </a:r>
            <a:r>
              <a:rPr spc="-35" dirty="0"/>
              <a:t> </a:t>
            </a:r>
            <a:r>
              <a:rPr dirty="0"/>
              <a:t>też</a:t>
            </a:r>
            <a:r>
              <a:rPr spc="-20" dirty="0"/>
              <a:t> </a:t>
            </a:r>
            <a:r>
              <a:rPr dirty="0"/>
              <a:t>procesy</a:t>
            </a:r>
            <a:r>
              <a:rPr spc="-55" dirty="0"/>
              <a:t> </a:t>
            </a:r>
            <a:r>
              <a:rPr spc="-10" dirty="0"/>
              <a:t>recenzji.</a:t>
            </a:r>
          </a:p>
          <a:p>
            <a:pPr marL="546100">
              <a:lnSpc>
                <a:spcPct val="100000"/>
              </a:lnSpc>
              <a:spcBef>
                <a:spcPts val="750"/>
              </a:spcBef>
            </a:pPr>
            <a:r>
              <a:rPr sz="2100" b="1" dirty="0">
                <a:latin typeface="Arial"/>
                <a:cs typeface="Arial"/>
              </a:rPr>
              <a:t>Drapieżnych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wydawców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możemy</a:t>
            </a:r>
            <a:r>
              <a:rPr sz="2100" b="1" spc="-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rozpoznać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po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m.in.:</a:t>
            </a:r>
            <a:endParaRPr sz="2100" dirty="0">
              <a:latin typeface="Arial"/>
              <a:cs typeface="Arial"/>
            </a:endParaRPr>
          </a:p>
          <a:p>
            <a:pPr marL="545465" indent="-532765">
              <a:lnSpc>
                <a:spcPct val="100000"/>
              </a:lnSpc>
              <a:spcBef>
                <a:spcPts val="745"/>
              </a:spcBef>
              <a:buChar char="•"/>
              <a:tabLst>
                <a:tab pos="545465" algn="l"/>
              </a:tabLst>
            </a:pPr>
            <a:r>
              <a:rPr sz="2100" dirty="0"/>
              <a:t>posiadaniu</a:t>
            </a:r>
            <a:r>
              <a:rPr sz="2100" spc="-55" dirty="0"/>
              <a:t> </a:t>
            </a:r>
            <a:r>
              <a:rPr sz="2100" dirty="0"/>
              <a:t>wiele</a:t>
            </a:r>
            <a:r>
              <a:rPr sz="2100" spc="-45" dirty="0"/>
              <a:t> </a:t>
            </a:r>
            <a:r>
              <a:rPr sz="2100" dirty="0"/>
              <a:t>tytułów</a:t>
            </a:r>
            <a:r>
              <a:rPr sz="2100" spc="-40" dirty="0"/>
              <a:t> </a:t>
            </a:r>
            <a:r>
              <a:rPr sz="2100" dirty="0"/>
              <a:t>czasopism,</a:t>
            </a:r>
            <a:r>
              <a:rPr sz="2100" spc="-50" dirty="0"/>
              <a:t> </a:t>
            </a:r>
            <a:r>
              <a:rPr sz="2100" dirty="0"/>
              <a:t>tworzonych</a:t>
            </a:r>
            <a:r>
              <a:rPr sz="2100" spc="-25" dirty="0"/>
              <a:t> </a:t>
            </a:r>
            <a:r>
              <a:rPr sz="2100" dirty="0"/>
              <a:t>wg</a:t>
            </a:r>
            <a:r>
              <a:rPr sz="2100" spc="-25" dirty="0"/>
              <a:t> </a:t>
            </a:r>
            <a:r>
              <a:rPr sz="2100" dirty="0"/>
              <a:t>jednego</a:t>
            </a:r>
            <a:r>
              <a:rPr sz="2100" spc="-35" dirty="0"/>
              <a:t> </a:t>
            </a:r>
            <a:r>
              <a:rPr sz="2100" spc="-10" dirty="0"/>
              <a:t>schematu,</a:t>
            </a:r>
            <a:endParaRPr sz="2100" dirty="0"/>
          </a:p>
          <a:p>
            <a:pPr marL="545465" indent="-532765">
              <a:lnSpc>
                <a:spcPct val="100000"/>
              </a:lnSpc>
              <a:spcBef>
                <a:spcPts val="745"/>
              </a:spcBef>
              <a:buChar char="•"/>
              <a:tabLst>
                <a:tab pos="545465" algn="l"/>
              </a:tabLst>
            </a:pPr>
            <a:r>
              <a:rPr sz="2100" dirty="0"/>
              <a:t>prowadzeniu</a:t>
            </a:r>
            <a:r>
              <a:rPr sz="2100" spc="-70" dirty="0"/>
              <a:t> </a:t>
            </a:r>
            <a:r>
              <a:rPr sz="2100" dirty="0"/>
              <a:t>agresywnej</a:t>
            </a:r>
            <a:r>
              <a:rPr sz="2100" spc="-60" dirty="0"/>
              <a:t> </a:t>
            </a:r>
            <a:r>
              <a:rPr sz="2100" dirty="0"/>
              <a:t>kampanii</a:t>
            </a:r>
            <a:r>
              <a:rPr sz="2100" spc="-60" dirty="0"/>
              <a:t> </a:t>
            </a:r>
            <a:r>
              <a:rPr sz="2100" dirty="0"/>
              <a:t>reklamowej</a:t>
            </a:r>
            <a:r>
              <a:rPr sz="2100" spc="-70" dirty="0"/>
              <a:t> </a:t>
            </a:r>
            <a:r>
              <a:rPr sz="2100" dirty="0"/>
              <a:t>wśród</a:t>
            </a:r>
            <a:r>
              <a:rPr sz="2100" spc="-60" dirty="0"/>
              <a:t> </a:t>
            </a:r>
            <a:r>
              <a:rPr sz="2100" spc="-10" dirty="0"/>
              <a:t>naukowców,</a:t>
            </a:r>
            <a:endParaRPr sz="2100" dirty="0"/>
          </a:p>
          <a:p>
            <a:pPr marL="545465" indent="-532765">
              <a:lnSpc>
                <a:spcPct val="100000"/>
              </a:lnSpc>
              <a:spcBef>
                <a:spcPts val="755"/>
              </a:spcBef>
              <a:buChar char="•"/>
              <a:tabLst>
                <a:tab pos="545465" algn="l"/>
              </a:tabLst>
            </a:pPr>
            <a:r>
              <a:rPr sz="2100" dirty="0"/>
              <a:t>podawaniu</a:t>
            </a:r>
            <a:r>
              <a:rPr sz="2100" spc="-40" dirty="0"/>
              <a:t> </a:t>
            </a:r>
            <a:r>
              <a:rPr sz="2100" dirty="0"/>
              <a:t>fałszywych</a:t>
            </a:r>
            <a:r>
              <a:rPr sz="2100" spc="-45" dirty="0"/>
              <a:t> </a:t>
            </a:r>
            <a:r>
              <a:rPr sz="2100" dirty="0"/>
              <a:t>nazwisk</a:t>
            </a:r>
            <a:r>
              <a:rPr sz="2100" spc="-45" dirty="0"/>
              <a:t> </a:t>
            </a:r>
            <a:r>
              <a:rPr sz="2100" dirty="0"/>
              <a:t>członków</a:t>
            </a:r>
            <a:r>
              <a:rPr sz="2100" spc="-50" dirty="0"/>
              <a:t> </a:t>
            </a:r>
            <a:r>
              <a:rPr sz="2100" spc="-10" dirty="0"/>
              <a:t>redakcji,</a:t>
            </a:r>
            <a:endParaRPr sz="2100" dirty="0"/>
          </a:p>
          <a:p>
            <a:pPr marL="545465" indent="-532765">
              <a:lnSpc>
                <a:spcPct val="100000"/>
              </a:lnSpc>
              <a:spcBef>
                <a:spcPts val="750"/>
              </a:spcBef>
              <a:buChar char="•"/>
              <a:tabLst>
                <a:tab pos="545465" algn="l"/>
              </a:tabLst>
            </a:pPr>
            <a:r>
              <a:rPr sz="2100" dirty="0"/>
              <a:t>na</a:t>
            </a:r>
            <a:r>
              <a:rPr sz="2100" spc="-35" dirty="0"/>
              <a:t> </a:t>
            </a:r>
            <a:r>
              <a:rPr sz="2100" dirty="0"/>
              <a:t>stronie</a:t>
            </a:r>
            <a:r>
              <a:rPr sz="2100" spc="-35" dirty="0"/>
              <a:t> </a:t>
            </a:r>
            <a:r>
              <a:rPr sz="2100" dirty="0"/>
              <a:t>czasopisma</a:t>
            </a:r>
            <a:r>
              <a:rPr sz="2100" spc="-60" dirty="0"/>
              <a:t> </a:t>
            </a:r>
            <a:r>
              <a:rPr sz="2100" dirty="0"/>
              <a:t>znajduje</a:t>
            </a:r>
            <a:r>
              <a:rPr sz="2100" spc="-20" dirty="0"/>
              <a:t> </a:t>
            </a:r>
            <a:r>
              <a:rPr sz="2100" dirty="0"/>
              <a:t>się</a:t>
            </a:r>
            <a:r>
              <a:rPr sz="2100" spc="-35" dirty="0"/>
              <a:t> </a:t>
            </a:r>
            <a:r>
              <a:rPr sz="2100" dirty="0"/>
              <a:t>fałszywy</a:t>
            </a:r>
            <a:r>
              <a:rPr sz="2100" spc="-35" dirty="0"/>
              <a:t> </a:t>
            </a:r>
            <a:r>
              <a:rPr sz="2100" dirty="0"/>
              <a:t>wskaźnik</a:t>
            </a:r>
            <a:r>
              <a:rPr sz="2100" spc="-50" dirty="0"/>
              <a:t> </a:t>
            </a:r>
            <a:r>
              <a:rPr sz="2100" dirty="0"/>
              <a:t>Impact</a:t>
            </a:r>
            <a:r>
              <a:rPr sz="2100" spc="-20" dirty="0"/>
              <a:t> </a:t>
            </a:r>
            <a:r>
              <a:rPr sz="2100" spc="-10" dirty="0"/>
              <a:t>Factor,</a:t>
            </a:r>
            <a:endParaRPr sz="2100" dirty="0"/>
          </a:p>
          <a:p>
            <a:pPr marL="545465" indent="-532765">
              <a:lnSpc>
                <a:spcPct val="100000"/>
              </a:lnSpc>
              <a:spcBef>
                <a:spcPts val="740"/>
              </a:spcBef>
              <a:buChar char="•"/>
              <a:tabLst>
                <a:tab pos="545465" algn="l"/>
              </a:tabLst>
            </a:pPr>
            <a:r>
              <a:rPr sz="2100" dirty="0"/>
              <a:t>braku</a:t>
            </a:r>
            <a:r>
              <a:rPr sz="2100" spc="-50" dirty="0"/>
              <a:t> </a:t>
            </a:r>
            <a:r>
              <a:rPr sz="2100" dirty="0"/>
              <a:t>przejrzystego</a:t>
            </a:r>
            <a:r>
              <a:rPr sz="2100" spc="-35" dirty="0"/>
              <a:t> </a:t>
            </a:r>
            <a:r>
              <a:rPr sz="2100" dirty="0"/>
              <a:t>systemu</a:t>
            </a:r>
            <a:r>
              <a:rPr sz="2100" spc="-50" dirty="0"/>
              <a:t> </a:t>
            </a:r>
            <a:r>
              <a:rPr sz="2100" dirty="0"/>
              <a:t>ponoszenia</a:t>
            </a:r>
            <a:r>
              <a:rPr sz="2100" spc="-60" dirty="0"/>
              <a:t> </a:t>
            </a:r>
            <a:r>
              <a:rPr sz="2100" dirty="0"/>
              <a:t>opłat</a:t>
            </a:r>
            <a:r>
              <a:rPr sz="2100" spc="-35" dirty="0"/>
              <a:t> </a:t>
            </a:r>
            <a:r>
              <a:rPr sz="2100" dirty="0"/>
              <a:t>za</a:t>
            </a:r>
            <a:r>
              <a:rPr sz="2100" spc="-50" dirty="0"/>
              <a:t> </a:t>
            </a:r>
            <a:r>
              <a:rPr sz="2100" dirty="0"/>
              <a:t>opublikowanie</a:t>
            </a:r>
            <a:r>
              <a:rPr sz="2100" spc="-70" dirty="0"/>
              <a:t> </a:t>
            </a:r>
            <a:r>
              <a:rPr sz="2100" spc="-10" dirty="0"/>
              <a:t>pracy,</a:t>
            </a:r>
            <a:endParaRPr sz="2100" dirty="0"/>
          </a:p>
          <a:p>
            <a:pPr marL="545465" indent="-532765">
              <a:lnSpc>
                <a:spcPct val="100000"/>
              </a:lnSpc>
              <a:spcBef>
                <a:spcPts val="755"/>
              </a:spcBef>
              <a:buChar char="•"/>
              <a:tabLst>
                <a:tab pos="545465" algn="l"/>
              </a:tabLst>
            </a:pPr>
            <a:r>
              <a:rPr sz="2100" dirty="0"/>
              <a:t>braku</a:t>
            </a:r>
            <a:r>
              <a:rPr sz="2100" spc="-60" dirty="0"/>
              <a:t> </a:t>
            </a:r>
            <a:r>
              <a:rPr sz="2100" dirty="0"/>
              <a:t>pełnego</a:t>
            </a:r>
            <a:r>
              <a:rPr sz="2100" spc="-55" dirty="0"/>
              <a:t> </a:t>
            </a:r>
            <a:r>
              <a:rPr sz="2100" dirty="0"/>
              <a:t>adresu</a:t>
            </a:r>
            <a:r>
              <a:rPr sz="2100" spc="-35" dirty="0"/>
              <a:t> </a:t>
            </a:r>
            <a:r>
              <a:rPr sz="2100" dirty="0"/>
              <a:t>wydawcy</a:t>
            </a:r>
            <a:r>
              <a:rPr sz="2100" spc="-25" dirty="0"/>
              <a:t> </a:t>
            </a:r>
            <a:r>
              <a:rPr sz="2100" dirty="0"/>
              <a:t>lub</a:t>
            </a:r>
            <a:r>
              <a:rPr sz="2100" spc="-55" dirty="0"/>
              <a:t> </a:t>
            </a:r>
            <a:r>
              <a:rPr sz="2100" dirty="0"/>
              <a:t>nieprawdziwych</a:t>
            </a:r>
            <a:r>
              <a:rPr sz="2100" spc="-55" dirty="0"/>
              <a:t> </a:t>
            </a:r>
            <a:r>
              <a:rPr sz="2100" spc="-10" dirty="0"/>
              <a:t>danych.</a:t>
            </a:r>
            <a:endParaRPr sz="21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7338" y="499999"/>
            <a:ext cx="4498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DRAPIEŻNI</a:t>
            </a:r>
            <a:r>
              <a:rPr spc="-25" dirty="0"/>
              <a:t> </a:t>
            </a:r>
            <a:r>
              <a:rPr spc="-20" dirty="0"/>
              <a:t>WYDAWCY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7985" y="499999"/>
            <a:ext cx="6336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WSKAŹNIKI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BIBLIOMETRYCZNE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88176" y="1620900"/>
            <a:ext cx="5662930" cy="4831715"/>
            <a:chOff x="6488176" y="1620900"/>
            <a:chExt cx="5662930" cy="48317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3335" y="6117272"/>
              <a:ext cx="2015249" cy="335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8176" y="1620900"/>
              <a:ext cx="5662422" cy="48148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5518" y="2270350"/>
            <a:ext cx="5563870" cy="25082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660"/>
              </a:spcBef>
              <a:buChar char="•"/>
              <a:tabLst>
                <a:tab pos="367665" algn="l"/>
              </a:tabLst>
            </a:pPr>
            <a:r>
              <a:rPr sz="3600" dirty="0">
                <a:latin typeface="Arial"/>
                <a:cs typeface="Arial"/>
              </a:rPr>
              <a:t>Impact </a:t>
            </a:r>
            <a:r>
              <a:rPr sz="3600" spc="-10" dirty="0">
                <a:latin typeface="Arial"/>
                <a:cs typeface="Arial"/>
              </a:rPr>
              <a:t>Factor</a:t>
            </a:r>
            <a:endParaRPr sz="36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565"/>
              </a:spcBef>
              <a:buChar char="•"/>
              <a:tabLst>
                <a:tab pos="367665" algn="l"/>
              </a:tabLst>
            </a:pPr>
            <a:r>
              <a:rPr sz="3600" dirty="0" err="1">
                <a:latin typeface="Arial"/>
                <a:cs typeface="Arial"/>
              </a:rPr>
              <a:t>Punktacja</a:t>
            </a:r>
            <a:r>
              <a:rPr lang="pl-PL" sz="3600" spc="-40" dirty="0">
                <a:latin typeface="Arial"/>
                <a:cs typeface="Arial"/>
              </a:rPr>
              <a:t> </a:t>
            </a:r>
            <a:r>
              <a:rPr sz="3600" spc="-10" dirty="0" err="1">
                <a:latin typeface="Arial"/>
                <a:cs typeface="Arial"/>
              </a:rPr>
              <a:t>MNiSW</a:t>
            </a:r>
            <a:endParaRPr sz="3600" dirty="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565"/>
              </a:spcBef>
              <a:buChar char="•"/>
              <a:tabLst>
                <a:tab pos="342900" algn="l"/>
              </a:tabLst>
            </a:pPr>
            <a:r>
              <a:rPr sz="3600" dirty="0">
                <a:latin typeface="Arial"/>
                <a:cs typeface="Arial"/>
              </a:rPr>
              <a:t>Analiza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cytowań</a:t>
            </a:r>
            <a:endParaRPr sz="36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575"/>
              </a:spcBef>
              <a:buChar char="•"/>
              <a:tabLst>
                <a:tab pos="367665" algn="l"/>
              </a:tabLst>
            </a:pPr>
            <a:r>
              <a:rPr sz="3600" dirty="0">
                <a:latin typeface="Arial"/>
                <a:cs typeface="Arial"/>
              </a:rPr>
              <a:t>Indeks </a:t>
            </a:r>
            <a:r>
              <a:rPr sz="3600" spc="-10" dirty="0">
                <a:latin typeface="Arial"/>
                <a:cs typeface="Arial"/>
              </a:rPr>
              <a:t>Hirscha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27691" y="6549949"/>
            <a:ext cx="185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Źródło: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  <a:hlinkClick r:id="rId4"/>
              </a:rPr>
              <a:t>www.galerialiber.pl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JAK</a:t>
            </a:r>
            <a:r>
              <a:rPr spc="-20" dirty="0"/>
              <a:t> </a:t>
            </a:r>
            <a:r>
              <a:rPr dirty="0"/>
              <a:t>USTRZEC</a:t>
            </a:r>
            <a:r>
              <a:rPr spc="-10" dirty="0"/>
              <a:t> </a:t>
            </a:r>
            <a:r>
              <a:rPr dirty="0"/>
              <a:t>SIĘ</a:t>
            </a:r>
            <a:r>
              <a:rPr spc="-5" dirty="0"/>
              <a:t> </a:t>
            </a:r>
            <a:r>
              <a:rPr dirty="0"/>
              <a:t>PRZED</a:t>
            </a:r>
            <a:r>
              <a:rPr spc="-5" dirty="0"/>
              <a:t> </a:t>
            </a:r>
            <a:r>
              <a:rPr dirty="0"/>
              <a:t>DRAPIEŻNYMI</a:t>
            </a:r>
            <a:r>
              <a:rPr spc="-25" dirty="0"/>
              <a:t> </a:t>
            </a:r>
            <a:r>
              <a:rPr spc="-10" dirty="0"/>
              <a:t>WYDAWCAMI?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464" y="1783206"/>
            <a:ext cx="11380470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Autentyczność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czasopisma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zweryfikować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można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poprzez: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porównywanie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informacji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czasopiśmie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pomocą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Journal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Citation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Reports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(JCR)</a:t>
            </a:r>
            <a:r>
              <a:rPr sz="2200" spc="-10" dirty="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sprawdzanie,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są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indeksowane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bazie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Web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of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Science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Core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Collection</a:t>
            </a:r>
            <a:r>
              <a:rPr sz="2200" spc="-10" dirty="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12700" marR="264160" indent="176530">
              <a:lnSpc>
                <a:spcPct val="100000"/>
              </a:lnSpc>
              <a:spcBef>
                <a:spcPts val="600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wgląd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zasoby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archiwalne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(archiwa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fałszywych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zamieszczają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bardzo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często </a:t>
            </a:r>
            <a:r>
              <a:rPr sz="2200" dirty="0">
                <a:latin typeface="Arial"/>
                <a:cs typeface="Arial"/>
              </a:rPr>
              <a:t>lakoniczne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bibliograficzne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artykułach,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uniemożliwiające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odnalezienie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konkretnej </a:t>
            </a:r>
            <a:r>
              <a:rPr sz="2200" dirty="0">
                <a:latin typeface="Arial"/>
                <a:cs typeface="Arial"/>
              </a:rPr>
              <a:t>pracy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(brak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autorów,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stron,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spisów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treści),</a:t>
            </a:r>
            <a:endParaRPr sz="22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5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kontakt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członkami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redakcji,</a:t>
            </a:r>
            <a:endParaRPr sz="2200">
              <a:latin typeface="Arial"/>
              <a:cs typeface="Arial"/>
            </a:endParaRPr>
          </a:p>
          <a:p>
            <a:pPr marL="12700" marR="5080" indent="176530">
              <a:lnSpc>
                <a:spcPct val="100000"/>
              </a:lnSpc>
              <a:spcBef>
                <a:spcPts val="600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"/>
                <a:cs typeface="Arial"/>
              </a:rPr>
              <a:t>weryfikację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adresu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www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fałszywe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strony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internetowe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unikają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domenie </a:t>
            </a:r>
            <a:r>
              <a:rPr sz="2200" dirty="0">
                <a:latin typeface="Arial"/>
                <a:cs typeface="Arial"/>
              </a:rPr>
              <a:t>nazwy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kraju,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stosując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zakończenia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typu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.org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lub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.com;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systemie </a:t>
            </a:r>
            <a:r>
              <a:rPr sz="2200" b="1" spc="-20" dirty="0">
                <a:latin typeface="Arial"/>
                <a:cs typeface="Arial"/>
              </a:rPr>
              <a:t>IPAddress.com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możemy </a:t>
            </a:r>
            <a:r>
              <a:rPr sz="2200" dirty="0">
                <a:latin typeface="Arial"/>
                <a:cs typeface="Arial"/>
              </a:rPr>
              <a:t>sprawdzić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lokalizację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domeny.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750822"/>
            <a:ext cx="8172450" cy="351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Wybór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niewłaściwego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czasopisma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00000"/>
                </a:solidFill>
                <a:latin typeface="Calibri"/>
                <a:cs typeface="Calibri"/>
              </a:rPr>
              <a:t>negatywne</a:t>
            </a:r>
            <a:r>
              <a:rPr sz="2800" b="1"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skutki: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poniesiony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koszt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publikacji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obniżenie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reputacji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negatywny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wpływ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ewaluację,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rankingi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brak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trwałości: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brak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pewności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archiwizacji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dokumentu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usunięcie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czasopisma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baz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tj.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Scopus,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czy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490980">
              <a:lnSpc>
                <a:spcPct val="100000"/>
              </a:lnSpc>
              <a:spcBef>
                <a:spcPts val="105"/>
              </a:spcBef>
            </a:pPr>
            <a:r>
              <a:rPr dirty="0"/>
              <a:t>WYBÓR</a:t>
            </a:r>
            <a:r>
              <a:rPr spc="-20" dirty="0"/>
              <a:t> </a:t>
            </a:r>
            <a:r>
              <a:rPr dirty="0"/>
              <a:t>NIEWŁAŚCIWEGO</a:t>
            </a:r>
            <a:r>
              <a:rPr spc="-30" dirty="0"/>
              <a:t> </a:t>
            </a:r>
            <a:r>
              <a:rPr spc="-10" dirty="0"/>
              <a:t>CZASOPISMA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1351" y="1866900"/>
            <a:ext cx="4430522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816353"/>
            <a:ext cx="10844530" cy="4812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0"/>
              </a:spcBef>
            </a:pPr>
            <a:r>
              <a:rPr sz="1800" b="1" spc="-10" dirty="0">
                <a:solidFill>
                  <a:srgbClr val="1D2024"/>
                </a:solidFill>
                <a:latin typeface="Calibri"/>
                <a:cs typeface="Calibri"/>
              </a:rPr>
              <a:t>Papiernie</a:t>
            </a:r>
            <a:r>
              <a:rPr sz="1800" b="1" spc="-7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(ang.</a:t>
            </a:r>
            <a:r>
              <a:rPr sz="1800" b="1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Paper</a:t>
            </a:r>
            <a:r>
              <a:rPr sz="1800" b="1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mills)</a:t>
            </a:r>
            <a:r>
              <a:rPr sz="1800" b="1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D2024"/>
                </a:solidFill>
                <a:latin typeface="Calibri"/>
                <a:cs typeface="Calibri"/>
              </a:rPr>
              <a:t>nielegalne</a:t>
            </a:r>
            <a:r>
              <a:rPr sz="1800" b="1" spc="-7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firmy</a:t>
            </a:r>
            <a:r>
              <a:rPr sz="1800" b="1" spc="-1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lub</a:t>
            </a:r>
            <a:r>
              <a:rPr sz="1800" spc="-1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D2024"/>
                </a:solidFill>
                <a:latin typeface="Calibri"/>
                <a:cs typeface="Calibri"/>
              </a:rPr>
              <a:t>zorganizowane</a:t>
            </a:r>
            <a:r>
              <a:rPr sz="1800" b="1" spc="-3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grupy</a:t>
            </a:r>
            <a:r>
              <a:rPr sz="1800" b="1" spc="-7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osób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,</a:t>
            </a:r>
            <a:r>
              <a:rPr sz="1800" spc="-5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które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produkują</a:t>
            </a:r>
            <a:r>
              <a:rPr sz="1800" spc="-2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sprzedają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D2024"/>
                </a:solidFill>
                <a:latin typeface="Calibri"/>
                <a:cs typeface="Calibri"/>
              </a:rPr>
              <a:t>fałszywe </a:t>
            </a:r>
            <a:r>
              <a:rPr sz="1800" b="1" dirty="0">
                <a:solidFill>
                  <a:srgbClr val="1D2024"/>
                </a:solidFill>
                <a:latin typeface="Calibri"/>
                <a:cs typeface="Calibri"/>
              </a:rPr>
              <a:t>artykuły</a:t>
            </a:r>
            <a:r>
              <a:rPr sz="1800" b="1" spc="-6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D2024"/>
                </a:solidFill>
                <a:latin typeface="Calibri"/>
                <a:cs typeface="Calibri"/>
              </a:rPr>
              <a:t>naukowe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.</a:t>
            </a:r>
            <a:r>
              <a:rPr sz="1800" spc="-7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Oferują</a:t>
            </a:r>
            <a:r>
              <a:rPr sz="1800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autorstwo,</a:t>
            </a:r>
            <a:r>
              <a:rPr sz="1800" spc="-5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współautorstwo</a:t>
            </a:r>
            <a:r>
              <a:rPr sz="1800" spc="-4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lub</a:t>
            </a:r>
            <a:r>
              <a:rPr sz="1800" spc="-4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gotowe</a:t>
            </a:r>
            <a:r>
              <a:rPr sz="1800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prace,</a:t>
            </a:r>
            <a:r>
              <a:rPr sz="1800" spc="-3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które</a:t>
            </a:r>
            <a:r>
              <a:rPr sz="1800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mogą</a:t>
            </a:r>
            <a:r>
              <a:rPr sz="1800" spc="-5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zostać</a:t>
            </a:r>
            <a:r>
              <a:rPr sz="1800" spc="-4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opublikowane </a:t>
            </a:r>
            <a:r>
              <a:rPr sz="1800" spc="-50" dirty="0">
                <a:solidFill>
                  <a:srgbClr val="1D2024"/>
                </a:solidFill>
                <a:latin typeface="Calibri"/>
                <a:cs typeface="Calibri"/>
              </a:rPr>
              <a:t>w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czasopismach</a:t>
            </a:r>
            <a:r>
              <a:rPr sz="1800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naukowych</a:t>
            </a:r>
            <a:r>
              <a:rPr sz="1800" spc="-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–</a:t>
            </a:r>
            <a:r>
              <a:rPr sz="1800" spc="-3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często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w</a:t>
            </a:r>
            <a:r>
              <a:rPr sz="1800" spc="-3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tych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niskiej</a:t>
            </a:r>
            <a:r>
              <a:rPr sz="1800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jakości</a:t>
            </a:r>
            <a:r>
              <a:rPr sz="1800" spc="-45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2024"/>
                </a:solidFill>
                <a:latin typeface="Calibri"/>
                <a:cs typeface="Calibri"/>
              </a:rPr>
              <a:t>lub</a:t>
            </a:r>
            <a:r>
              <a:rPr sz="1800" spc="-30" dirty="0">
                <a:solidFill>
                  <a:srgbClr val="1D20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2024"/>
                </a:solidFill>
                <a:latin typeface="Calibri"/>
                <a:cs typeface="Calibri"/>
              </a:rPr>
              <a:t>drapieżnych.</a:t>
            </a:r>
            <a:endParaRPr sz="1800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91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Papiernie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działają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różne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sposoby:</a:t>
            </a:r>
            <a:endParaRPr sz="1400">
              <a:latin typeface="Arial"/>
              <a:cs typeface="Arial"/>
            </a:endParaRPr>
          </a:p>
          <a:p>
            <a:pPr marL="355600" indent="-19558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Sprzedaż</a:t>
            </a:r>
            <a:r>
              <a:rPr sz="1400" b="1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gotowych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artykułów: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Piszą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sfabrykowane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artykuły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naukowe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sprzedają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je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naukowcom,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którzy</a:t>
            </a:r>
            <a:r>
              <a:rPr sz="1400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chcą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szybko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zwiększyć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swój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dorobek.</a:t>
            </a:r>
            <a:endParaRPr sz="1400">
              <a:latin typeface="Arial"/>
              <a:cs typeface="Arial"/>
            </a:endParaRPr>
          </a:p>
          <a:p>
            <a:pPr marL="269875" lvl="1" indent="-10985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Często</a:t>
            </a:r>
            <a:r>
              <a:rPr sz="1400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używają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fałszywych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lub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zmanipulowanych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danych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67335" lvl="1" indent="-107314">
              <a:lnSpc>
                <a:spcPct val="100000"/>
              </a:lnSpc>
              <a:buChar char="•"/>
              <a:tabLst>
                <a:tab pos="267335" algn="l"/>
              </a:tabLst>
            </a:pP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Tworzą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fikcyjne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eksperymenty</a:t>
            </a:r>
            <a:r>
              <a:rPr sz="1400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wyniki,</a:t>
            </a:r>
            <a:r>
              <a:rPr sz="14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które</a:t>
            </a:r>
            <a:r>
              <a:rPr sz="14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nie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były</a:t>
            </a:r>
            <a:r>
              <a:rPr sz="14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rzeczywiście</a:t>
            </a:r>
            <a:r>
              <a:rPr sz="14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przeprowadzone.</a:t>
            </a:r>
            <a:endParaRPr sz="1400">
              <a:latin typeface="Arial"/>
              <a:cs typeface="Arial"/>
            </a:endParaRPr>
          </a:p>
          <a:p>
            <a:pPr marL="355600" indent="-195580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5600" algn="l"/>
              </a:tabLst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Dodawanie</a:t>
            </a:r>
            <a:r>
              <a:rPr sz="1400" b="1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autorów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artykułów: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Sprzedają</a:t>
            </a:r>
            <a:r>
              <a:rPr sz="1400" spc="-8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możliwość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dołączenia</a:t>
            </a:r>
            <a:r>
              <a:rPr sz="1400" b="1" spc="-9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istniejących</a:t>
            </a:r>
            <a:r>
              <a:rPr sz="14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artykułów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jako</a:t>
            </a:r>
            <a:r>
              <a:rPr sz="14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współautor.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Czasem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oferują</a:t>
            </a:r>
            <a:r>
              <a:rPr sz="14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pierwsze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autorstwo</a:t>
            </a:r>
            <a:r>
              <a:rPr sz="14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(dla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większego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prestiżu)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za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dodatkową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opłatą.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Używają</a:t>
            </a:r>
            <a:r>
              <a:rPr sz="14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czasopism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o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wątpliwej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jakości,</a:t>
            </a:r>
            <a:r>
              <a:rPr sz="1400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które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łatwo</a:t>
            </a:r>
            <a:r>
              <a:rPr sz="1400" b="1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akceptują</a:t>
            </a:r>
            <a:r>
              <a:rPr sz="1400" b="1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artykuły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bez</a:t>
            </a:r>
            <a:r>
              <a:rPr sz="1400" b="1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rzetelnej</a:t>
            </a:r>
            <a:r>
              <a:rPr sz="1400" b="1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recenzji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355600" indent="-19558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Fałszywe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recenzje</a:t>
            </a:r>
            <a:r>
              <a:rPr sz="1400" b="1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manipulacja</a:t>
            </a:r>
            <a:r>
              <a:rPr sz="1400" b="1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systemem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peer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review: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Podczas</a:t>
            </a:r>
            <a:r>
              <a:rPr sz="1400" spc="-8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zgłaszania</a:t>
            </a:r>
            <a:r>
              <a:rPr sz="1400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artykułów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sugerują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fałszywych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recenzentów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,</a:t>
            </a:r>
            <a:r>
              <a:rPr sz="1400" spc="-8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którzy</a:t>
            </a:r>
            <a:r>
              <a:rPr sz="1400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wystawiają</a:t>
            </a:r>
            <a:r>
              <a:rPr sz="1400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pozytywne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opinie.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Wydawnictwa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drapieżne</a:t>
            </a:r>
            <a:r>
              <a:rPr sz="1400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mogą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zaakceptować</a:t>
            </a:r>
            <a:r>
              <a:rPr sz="1400" b="1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artykuł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w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kilka</a:t>
            </a:r>
            <a:r>
              <a:rPr sz="1400" b="1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dni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,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bez</a:t>
            </a:r>
            <a:r>
              <a:rPr sz="14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prawdziwej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recenzji.</a:t>
            </a:r>
            <a:endParaRPr sz="1400">
              <a:latin typeface="Arial"/>
              <a:cs typeface="Arial"/>
            </a:endParaRPr>
          </a:p>
          <a:p>
            <a:pPr marL="355600" indent="-195580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355600" algn="l"/>
              </a:tabLst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Generowanie</a:t>
            </a:r>
            <a:r>
              <a:rPr sz="14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„naukowego”</a:t>
            </a:r>
            <a:r>
              <a:rPr sz="14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tekstu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przy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użyciu</a:t>
            </a:r>
            <a:r>
              <a:rPr sz="14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AI</a:t>
            </a:r>
            <a:r>
              <a:rPr sz="1400" b="1" spc="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lub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plagiatów:</a:t>
            </a:r>
            <a:endParaRPr sz="1400">
              <a:latin typeface="Arial"/>
              <a:cs typeface="Arial"/>
            </a:endParaRPr>
          </a:p>
          <a:p>
            <a:pPr marL="269875" lvl="1" indent="-10985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Często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używają</a:t>
            </a:r>
            <a:r>
              <a:rPr sz="14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programów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generujących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teksty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(np.</a:t>
            </a:r>
            <a:r>
              <a:rPr sz="1400" spc="-10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AI)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lub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kopiują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fragmenty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innych</a:t>
            </a:r>
            <a:r>
              <a:rPr sz="1400" b="1" spc="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publikacji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70510" lvl="1" indent="-110489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Modyfikują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istniejące</a:t>
            </a:r>
            <a:r>
              <a:rPr sz="1400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artykuły,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aby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uniknąć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wykrycia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 plagiatu.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8994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PAPIERNIE</a:t>
            </a:r>
            <a:r>
              <a:rPr spc="-170" dirty="0"/>
              <a:t> </a:t>
            </a:r>
            <a:r>
              <a:rPr spc="-30" dirty="0"/>
              <a:t>(PAPER</a:t>
            </a:r>
            <a:r>
              <a:rPr spc="-185" dirty="0"/>
              <a:t> </a:t>
            </a:r>
            <a:r>
              <a:rPr spc="-10" dirty="0"/>
              <a:t>MILLS)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17411"/>
            <a:ext cx="5934075" cy="2774950"/>
            <a:chOff x="76200" y="117411"/>
            <a:chExt cx="5934075" cy="277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01" y="213482"/>
              <a:ext cx="5822782" cy="26694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962" y="122173"/>
              <a:ext cx="5924550" cy="2765425"/>
            </a:xfrm>
            <a:custGeom>
              <a:avLst/>
              <a:gdLst/>
              <a:ahLst/>
              <a:cxnLst/>
              <a:rect l="l" t="t" r="r" b="b"/>
              <a:pathLst>
                <a:path w="5924550" h="2765425">
                  <a:moveTo>
                    <a:pt x="0" y="2765425"/>
                  </a:moveTo>
                  <a:lnTo>
                    <a:pt x="5924550" y="2765425"/>
                  </a:lnTo>
                  <a:lnTo>
                    <a:pt x="5924550" y="0"/>
                  </a:lnTo>
                  <a:lnTo>
                    <a:pt x="0" y="0"/>
                  </a:lnTo>
                  <a:lnTo>
                    <a:pt x="0" y="2765425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200" y="4241736"/>
            <a:ext cx="7981950" cy="2510155"/>
            <a:chOff x="76200" y="4241736"/>
            <a:chExt cx="7981950" cy="25101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49" y="4372419"/>
              <a:ext cx="7639204" cy="23378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962" y="4246498"/>
              <a:ext cx="7972425" cy="2500630"/>
            </a:xfrm>
            <a:custGeom>
              <a:avLst/>
              <a:gdLst/>
              <a:ahLst/>
              <a:cxnLst/>
              <a:rect l="l" t="t" r="r" b="b"/>
              <a:pathLst>
                <a:path w="7972425" h="2500629">
                  <a:moveTo>
                    <a:pt x="0" y="2500376"/>
                  </a:moveTo>
                  <a:lnTo>
                    <a:pt x="7972425" y="2500376"/>
                  </a:lnTo>
                  <a:lnTo>
                    <a:pt x="7972425" y="0"/>
                  </a:lnTo>
                  <a:lnTo>
                    <a:pt x="0" y="0"/>
                  </a:lnTo>
                  <a:lnTo>
                    <a:pt x="0" y="2500376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10187" y="2182812"/>
            <a:ext cx="6677025" cy="1868805"/>
            <a:chOff x="5310187" y="2182812"/>
            <a:chExt cx="6677025" cy="18688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9775" y="2192400"/>
              <a:ext cx="6657848" cy="18493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14950" y="2187575"/>
              <a:ext cx="6667500" cy="1859280"/>
            </a:xfrm>
            <a:custGeom>
              <a:avLst/>
              <a:gdLst/>
              <a:ahLst/>
              <a:cxnLst/>
              <a:rect l="l" t="t" r="r" b="b"/>
              <a:pathLst>
                <a:path w="6667500" h="1859279">
                  <a:moveTo>
                    <a:pt x="0" y="1858899"/>
                  </a:moveTo>
                  <a:lnTo>
                    <a:pt x="6667500" y="1858899"/>
                  </a:lnTo>
                  <a:lnTo>
                    <a:pt x="6667500" y="0"/>
                  </a:lnTo>
                  <a:lnTo>
                    <a:pt x="0" y="0"/>
                  </a:lnTo>
                  <a:lnTo>
                    <a:pt x="0" y="1858899"/>
                  </a:lnTo>
                  <a:close/>
                </a:path>
              </a:pathLst>
            </a:custGeom>
            <a:ln w="952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0850" y="2978086"/>
            <a:ext cx="4504055" cy="1177925"/>
            <a:chOff x="450850" y="2978086"/>
            <a:chExt cx="4504055" cy="11779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817" y="3242372"/>
              <a:ext cx="4312628" cy="8341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5612" y="2982848"/>
              <a:ext cx="4494530" cy="1168400"/>
            </a:xfrm>
            <a:custGeom>
              <a:avLst/>
              <a:gdLst/>
              <a:ahLst/>
              <a:cxnLst/>
              <a:rect l="l" t="t" r="r" b="b"/>
              <a:pathLst>
                <a:path w="4494530" h="1168400">
                  <a:moveTo>
                    <a:pt x="0" y="1168400"/>
                  </a:moveTo>
                  <a:lnTo>
                    <a:pt x="4494276" y="1168400"/>
                  </a:lnTo>
                  <a:lnTo>
                    <a:pt x="4494276" y="0"/>
                  </a:lnTo>
                  <a:lnTo>
                    <a:pt x="0" y="0"/>
                  </a:lnTo>
                  <a:lnTo>
                    <a:pt x="0" y="116840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81788" y="344487"/>
            <a:ext cx="5901055" cy="1573530"/>
            <a:chOff x="6181788" y="344487"/>
            <a:chExt cx="5901055" cy="157353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7407" y="468525"/>
              <a:ext cx="5839440" cy="14336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86551" y="349250"/>
              <a:ext cx="5891530" cy="1564005"/>
            </a:xfrm>
            <a:custGeom>
              <a:avLst/>
              <a:gdLst/>
              <a:ahLst/>
              <a:cxnLst/>
              <a:rect l="l" t="t" r="r" b="b"/>
              <a:pathLst>
                <a:path w="5891530" h="1564005">
                  <a:moveTo>
                    <a:pt x="0" y="1563624"/>
                  </a:moveTo>
                  <a:lnTo>
                    <a:pt x="5891276" y="1563624"/>
                  </a:lnTo>
                  <a:lnTo>
                    <a:pt x="5891276" y="0"/>
                  </a:lnTo>
                  <a:lnTo>
                    <a:pt x="0" y="0"/>
                  </a:lnTo>
                  <a:lnTo>
                    <a:pt x="0" y="1563624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829486" y="5510212"/>
            <a:ext cx="4286250" cy="824230"/>
            <a:chOff x="7829486" y="5510212"/>
            <a:chExt cx="4286250" cy="82423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9074" y="5519737"/>
              <a:ext cx="4267200" cy="80486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834248" y="5514975"/>
              <a:ext cx="4276725" cy="814705"/>
            </a:xfrm>
            <a:custGeom>
              <a:avLst/>
              <a:gdLst/>
              <a:ahLst/>
              <a:cxnLst/>
              <a:rect l="l" t="t" r="r" b="b"/>
              <a:pathLst>
                <a:path w="4276725" h="814704">
                  <a:moveTo>
                    <a:pt x="0" y="814387"/>
                  </a:moveTo>
                  <a:lnTo>
                    <a:pt x="4276725" y="814387"/>
                  </a:lnTo>
                  <a:lnTo>
                    <a:pt x="4276725" y="0"/>
                  </a:lnTo>
                  <a:lnTo>
                    <a:pt x="0" y="0"/>
                  </a:lnTo>
                  <a:lnTo>
                    <a:pt x="0" y="814387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838886" y="4595748"/>
            <a:ext cx="5148580" cy="738505"/>
            <a:chOff x="6838886" y="4595748"/>
            <a:chExt cx="5148580" cy="73850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8474" y="4605337"/>
              <a:ext cx="5129149" cy="7191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843648" y="4600511"/>
              <a:ext cx="5139055" cy="728980"/>
            </a:xfrm>
            <a:custGeom>
              <a:avLst/>
              <a:gdLst/>
              <a:ahLst/>
              <a:cxnLst/>
              <a:rect l="l" t="t" r="r" b="b"/>
              <a:pathLst>
                <a:path w="5139055" h="728979">
                  <a:moveTo>
                    <a:pt x="0" y="728662"/>
                  </a:moveTo>
                  <a:lnTo>
                    <a:pt x="5138801" y="728662"/>
                  </a:lnTo>
                  <a:lnTo>
                    <a:pt x="5138801" y="0"/>
                  </a:lnTo>
                  <a:lnTo>
                    <a:pt x="0" y="0"/>
                  </a:lnTo>
                  <a:lnTo>
                    <a:pt x="0" y="728662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428750"/>
          </a:xfrm>
          <a:custGeom>
            <a:avLst/>
            <a:gdLst/>
            <a:ahLst/>
            <a:cxnLst/>
            <a:rect l="l" t="t" r="r" b="b"/>
            <a:pathLst>
              <a:path w="12192000" h="1428750">
                <a:moveTo>
                  <a:pt x="12192000" y="0"/>
                </a:moveTo>
                <a:lnTo>
                  <a:pt x="0" y="0"/>
                </a:lnTo>
                <a:lnTo>
                  <a:pt x="0" y="1428750"/>
                </a:lnTo>
                <a:lnTo>
                  <a:pt x="12192000" y="14287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327" rIns="0" bIns="0" rtlCol="0">
            <a:spAutoFit/>
          </a:bodyPr>
          <a:lstStyle/>
          <a:p>
            <a:pPr marL="28994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PAPIERNIE</a:t>
            </a:r>
            <a:r>
              <a:rPr spc="-200" dirty="0"/>
              <a:t> </a:t>
            </a:r>
            <a:r>
              <a:rPr spc="-10" dirty="0"/>
              <a:t>(PAPER</a:t>
            </a:r>
            <a:r>
              <a:rPr spc="-190" dirty="0"/>
              <a:t> </a:t>
            </a:r>
            <a:r>
              <a:rPr spc="-10" dirty="0"/>
              <a:t>MILLS)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21" y="2080727"/>
            <a:ext cx="197458" cy="202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21" y="2476967"/>
            <a:ext cx="197458" cy="202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21" y="2873206"/>
            <a:ext cx="197458" cy="202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21" y="3269446"/>
            <a:ext cx="197458" cy="202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21" y="3665687"/>
            <a:ext cx="197458" cy="2022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29590" y="4626736"/>
            <a:ext cx="242570" cy="238125"/>
          </a:xfrm>
          <a:custGeom>
            <a:avLst/>
            <a:gdLst/>
            <a:ahLst/>
            <a:cxnLst/>
            <a:rect l="l" t="t" r="r" b="b"/>
            <a:pathLst>
              <a:path w="242570" h="238125">
                <a:moveTo>
                  <a:pt x="192011" y="0"/>
                </a:moveTo>
                <a:lnTo>
                  <a:pt x="143256" y="0"/>
                </a:lnTo>
                <a:lnTo>
                  <a:pt x="0" y="0"/>
                </a:lnTo>
                <a:lnTo>
                  <a:pt x="0" y="237744"/>
                </a:lnTo>
                <a:lnTo>
                  <a:pt x="143256" y="237744"/>
                </a:lnTo>
                <a:lnTo>
                  <a:pt x="192011" y="237744"/>
                </a:lnTo>
                <a:lnTo>
                  <a:pt x="192011" y="0"/>
                </a:lnTo>
                <a:close/>
              </a:path>
              <a:path w="242570" h="238125">
                <a:moveTo>
                  <a:pt x="242316" y="0"/>
                </a:moveTo>
                <a:lnTo>
                  <a:pt x="192024" y="0"/>
                </a:lnTo>
                <a:lnTo>
                  <a:pt x="192024" y="237744"/>
                </a:lnTo>
                <a:lnTo>
                  <a:pt x="242316" y="237744"/>
                </a:lnTo>
                <a:lnTo>
                  <a:pt x="24231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590" y="5053457"/>
            <a:ext cx="242570" cy="238125"/>
          </a:xfrm>
          <a:custGeom>
            <a:avLst/>
            <a:gdLst/>
            <a:ahLst/>
            <a:cxnLst/>
            <a:rect l="l" t="t" r="r" b="b"/>
            <a:pathLst>
              <a:path w="242570" h="238125">
                <a:moveTo>
                  <a:pt x="192011" y="0"/>
                </a:moveTo>
                <a:lnTo>
                  <a:pt x="143256" y="0"/>
                </a:lnTo>
                <a:lnTo>
                  <a:pt x="0" y="0"/>
                </a:lnTo>
                <a:lnTo>
                  <a:pt x="0" y="237744"/>
                </a:lnTo>
                <a:lnTo>
                  <a:pt x="143256" y="237744"/>
                </a:lnTo>
                <a:lnTo>
                  <a:pt x="192011" y="237744"/>
                </a:lnTo>
                <a:lnTo>
                  <a:pt x="192011" y="0"/>
                </a:lnTo>
                <a:close/>
              </a:path>
              <a:path w="242570" h="238125">
                <a:moveTo>
                  <a:pt x="242316" y="0"/>
                </a:moveTo>
                <a:lnTo>
                  <a:pt x="192024" y="0"/>
                </a:lnTo>
                <a:lnTo>
                  <a:pt x="192024" y="237744"/>
                </a:lnTo>
                <a:lnTo>
                  <a:pt x="242316" y="237744"/>
                </a:lnTo>
                <a:lnTo>
                  <a:pt x="24231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590" y="5480215"/>
            <a:ext cx="242570" cy="238125"/>
          </a:xfrm>
          <a:custGeom>
            <a:avLst/>
            <a:gdLst/>
            <a:ahLst/>
            <a:cxnLst/>
            <a:rect l="l" t="t" r="r" b="b"/>
            <a:pathLst>
              <a:path w="242570" h="238125">
                <a:moveTo>
                  <a:pt x="192011" y="0"/>
                </a:moveTo>
                <a:lnTo>
                  <a:pt x="143256" y="0"/>
                </a:lnTo>
                <a:lnTo>
                  <a:pt x="0" y="0"/>
                </a:lnTo>
                <a:lnTo>
                  <a:pt x="0" y="237744"/>
                </a:lnTo>
                <a:lnTo>
                  <a:pt x="143256" y="237744"/>
                </a:lnTo>
                <a:lnTo>
                  <a:pt x="192011" y="237744"/>
                </a:lnTo>
                <a:lnTo>
                  <a:pt x="192011" y="0"/>
                </a:lnTo>
                <a:close/>
              </a:path>
              <a:path w="242570" h="238125">
                <a:moveTo>
                  <a:pt x="242316" y="0"/>
                </a:moveTo>
                <a:lnTo>
                  <a:pt x="192024" y="0"/>
                </a:lnTo>
                <a:lnTo>
                  <a:pt x="192024" y="237744"/>
                </a:lnTo>
                <a:lnTo>
                  <a:pt x="242316" y="237744"/>
                </a:lnTo>
                <a:lnTo>
                  <a:pt x="24231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590" y="5906935"/>
            <a:ext cx="242570" cy="238125"/>
          </a:xfrm>
          <a:custGeom>
            <a:avLst/>
            <a:gdLst/>
            <a:ahLst/>
            <a:cxnLst/>
            <a:rect l="l" t="t" r="r" b="b"/>
            <a:pathLst>
              <a:path w="242570" h="238125">
                <a:moveTo>
                  <a:pt x="192011" y="0"/>
                </a:moveTo>
                <a:lnTo>
                  <a:pt x="143256" y="0"/>
                </a:lnTo>
                <a:lnTo>
                  <a:pt x="0" y="0"/>
                </a:lnTo>
                <a:lnTo>
                  <a:pt x="0" y="237744"/>
                </a:lnTo>
                <a:lnTo>
                  <a:pt x="143256" y="237744"/>
                </a:lnTo>
                <a:lnTo>
                  <a:pt x="192011" y="237744"/>
                </a:lnTo>
                <a:lnTo>
                  <a:pt x="192011" y="0"/>
                </a:lnTo>
                <a:close/>
              </a:path>
              <a:path w="242570" h="238125">
                <a:moveTo>
                  <a:pt x="242316" y="0"/>
                </a:moveTo>
                <a:lnTo>
                  <a:pt x="192024" y="0"/>
                </a:lnTo>
                <a:lnTo>
                  <a:pt x="192024" y="237744"/>
                </a:lnTo>
                <a:lnTo>
                  <a:pt x="242316" y="237744"/>
                </a:lnTo>
                <a:lnTo>
                  <a:pt x="24231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590" y="6333655"/>
            <a:ext cx="192405" cy="238125"/>
          </a:xfrm>
          <a:custGeom>
            <a:avLst/>
            <a:gdLst/>
            <a:ahLst/>
            <a:cxnLst/>
            <a:rect l="l" t="t" r="r" b="b"/>
            <a:pathLst>
              <a:path w="192404" h="238125">
                <a:moveTo>
                  <a:pt x="192011" y="0"/>
                </a:moveTo>
                <a:lnTo>
                  <a:pt x="143256" y="0"/>
                </a:lnTo>
                <a:lnTo>
                  <a:pt x="0" y="0"/>
                </a:lnTo>
                <a:lnTo>
                  <a:pt x="0" y="237744"/>
                </a:lnTo>
                <a:lnTo>
                  <a:pt x="143256" y="237744"/>
                </a:lnTo>
                <a:lnTo>
                  <a:pt x="192011" y="237744"/>
                </a:lnTo>
                <a:lnTo>
                  <a:pt x="19201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4594859"/>
            <a:ext cx="357378" cy="3741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5021579"/>
            <a:ext cx="357378" cy="3741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5448300"/>
            <a:ext cx="357378" cy="3741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5875020"/>
            <a:ext cx="357378" cy="37414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6301740"/>
            <a:ext cx="357378" cy="37414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17042" y="1565529"/>
            <a:ext cx="10810240" cy="501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Dlaczego</a:t>
            </a:r>
            <a:r>
              <a:rPr sz="1600" b="1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papiernie</a:t>
            </a:r>
            <a:r>
              <a:rPr sz="16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są</a:t>
            </a:r>
            <a:r>
              <a:rPr sz="16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D2024"/>
                </a:solidFill>
                <a:latin typeface="Arial"/>
                <a:cs typeface="Arial"/>
              </a:rPr>
              <a:t>niebezpieczne?</a:t>
            </a:r>
            <a:endParaRPr sz="1600" dirty="0">
              <a:latin typeface="Arial"/>
              <a:cs typeface="Arial"/>
            </a:endParaRPr>
          </a:p>
          <a:p>
            <a:pPr marL="349250" marR="5080">
              <a:lnSpc>
                <a:spcPct val="162600"/>
              </a:lnSpc>
              <a:spcBef>
                <a:spcPts val="600"/>
              </a:spcBef>
            </a:pP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Oszukują</a:t>
            </a:r>
            <a:r>
              <a:rPr sz="1600" b="1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system</a:t>
            </a:r>
            <a:r>
              <a:rPr sz="1600" b="1" spc="-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naukowy</a:t>
            </a:r>
            <a:r>
              <a:rPr sz="16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ludzie</a:t>
            </a:r>
            <a:r>
              <a:rPr sz="1600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zdobywają</a:t>
            </a:r>
            <a:r>
              <a:rPr sz="16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stopnie</a:t>
            </a:r>
            <a:r>
              <a:rPr sz="16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naukowe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awanse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dzięki</a:t>
            </a:r>
            <a:r>
              <a:rPr sz="1600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fałszywym</a:t>
            </a:r>
            <a:r>
              <a:rPr sz="1600" spc="-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2024"/>
                </a:solidFill>
                <a:latin typeface="Arial"/>
                <a:cs typeface="Arial"/>
              </a:rPr>
              <a:t>publikacjom. </a:t>
            </a:r>
            <a:r>
              <a:rPr sz="1600" b="1" spc="-10" dirty="0">
                <a:solidFill>
                  <a:srgbClr val="1D2024"/>
                </a:solidFill>
                <a:latin typeface="Arial"/>
                <a:cs typeface="Arial"/>
              </a:rPr>
              <a:t>Zanieczyszczają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literaturę</a:t>
            </a:r>
            <a:r>
              <a:rPr sz="1600" b="1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naukową</a:t>
            </a:r>
            <a:r>
              <a:rPr sz="16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sfabrykowane</a:t>
            </a:r>
            <a:r>
              <a:rPr sz="16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badania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mogą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wprowadzać</a:t>
            </a:r>
            <a:r>
              <a:rPr sz="1600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w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błąd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prawdziwych</a:t>
            </a:r>
            <a:r>
              <a:rPr sz="1600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2024"/>
                </a:solidFill>
                <a:latin typeface="Arial"/>
                <a:cs typeface="Arial"/>
              </a:rPr>
              <a:t>naukowców.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Obniżają</a:t>
            </a:r>
            <a:r>
              <a:rPr sz="1600" b="1" spc="-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wartość</a:t>
            </a:r>
            <a:r>
              <a:rPr sz="1600" b="1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prawdziwych</a:t>
            </a:r>
            <a:r>
              <a:rPr sz="1600" b="1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badań</a:t>
            </a:r>
            <a:r>
              <a:rPr sz="16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600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uczciwi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naukowcy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tracą</a:t>
            </a:r>
            <a:r>
              <a:rPr sz="16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na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znaczeniu,</a:t>
            </a:r>
            <a:r>
              <a:rPr sz="16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jeśli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inni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2024"/>
                </a:solidFill>
                <a:latin typeface="Arial"/>
                <a:cs typeface="Arial"/>
              </a:rPr>
              <a:t>oszukują.</a:t>
            </a:r>
            <a:endParaRPr sz="16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Zagrażają</a:t>
            </a:r>
            <a:r>
              <a:rPr sz="16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zdrowiu</a:t>
            </a:r>
            <a:r>
              <a:rPr sz="1600" b="1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publicznemu</a:t>
            </a:r>
            <a:r>
              <a:rPr sz="16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w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medycynie</a:t>
            </a:r>
            <a:r>
              <a:rPr sz="16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fałszywe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artykuły</a:t>
            </a:r>
            <a:r>
              <a:rPr sz="16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mogą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prowadzić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do</a:t>
            </a:r>
            <a:r>
              <a:rPr sz="16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błędnych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2024"/>
                </a:solidFill>
                <a:latin typeface="Arial"/>
                <a:cs typeface="Arial"/>
              </a:rPr>
              <a:t>terapii.</a:t>
            </a:r>
            <a:endParaRPr sz="16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Mogą</a:t>
            </a:r>
            <a:r>
              <a:rPr sz="16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prowadzić</a:t>
            </a:r>
            <a:r>
              <a:rPr sz="1600" b="1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do</a:t>
            </a:r>
            <a:r>
              <a:rPr sz="1600" b="1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kar</a:t>
            </a:r>
            <a:r>
              <a:rPr sz="16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D2024"/>
                </a:solidFill>
                <a:latin typeface="Arial"/>
                <a:cs typeface="Arial"/>
              </a:rPr>
              <a:t>dyscyplinarnych</a:t>
            </a:r>
            <a:r>
              <a:rPr sz="1600" b="1" spc="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6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uczelnie</a:t>
            </a:r>
            <a:r>
              <a:rPr sz="1600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coraz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częściej</a:t>
            </a:r>
            <a:r>
              <a:rPr sz="1600" spc="-9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sprawdzają</a:t>
            </a:r>
            <a:r>
              <a:rPr sz="1600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2024"/>
                </a:solidFill>
                <a:latin typeface="Arial"/>
                <a:cs typeface="Arial"/>
              </a:rPr>
              <a:t>autentyczność</a:t>
            </a:r>
            <a:r>
              <a:rPr sz="16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D2024"/>
                </a:solidFill>
                <a:latin typeface="Arial"/>
                <a:cs typeface="Arial"/>
              </a:rPr>
              <a:t>publikacji.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Jak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unikać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papierni?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400" dirty="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Nie</a:t>
            </a:r>
            <a:r>
              <a:rPr sz="1400" b="1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kupuj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artykułów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nie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dopisuj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się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D2024"/>
                </a:solidFill>
                <a:latin typeface="Arial"/>
                <a:cs typeface="Arial"/>
              </a:rPr>
              <a:t>publikacji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za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opłatą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nieetyczne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ryzykowne.</a:t>
            </a:r>
            <a:endParaRPr sz="1400" dirty="0">
              <a:latin typeface="Arial"/>
              <a:cs typeface="Arial"/>
            </a:endParaRPr>
          </a:p>
          <a:p>
            <a:pPr marL="254635" marR="1109980">
              <a:lnSpc>
                <a:spcPct val="200000"/>
              </a:lnSpc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Weryfikuj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czasopisma,</a:t>
            </a:r>
            <a:r>
              <a:rPr sz="1400" b="1" spc="-7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w</a:t>
            </a:r>
            <a:r>
              <a:rPr sz="1400" b="1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których</a:t>
            </a:r>
            <a:r>
              <a:rPr sz="1400" b="1" spc="-1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publikujesz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sprawdzaj,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czy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są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indeksowane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</a:t>
            </a:r>
            <a:r>
              <a:rPr sz="1400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Scopus/Web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Science.</a:t>
            </a:r>
            <a:r>
              <a:rPr sz="1400" spc="500" dirty="0">
                <a:solidFill>
                  <a:srgbClr val="1D2024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Korzystaj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usług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Biblioteki</a:t>
            </a:r>
            <a:r>
              <a:rPr sz="1400" b="1" spc="-7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UMW</a:t>
            </a:r>
            <a:r>
              <a:rPr sz="1400" b="1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-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celu</a:t>
            </a:r>
            <a:r>
              <a:rPr sz="14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weryfikowania</a:t>
            </a:r>
            <a:r>
              <a:rPr sz="1400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wskaźników</a:t>
            </a:r>
            <a:r>
              <a:rPr sz="1400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bibliometrycznych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i</a:t>
            </a:r>
            <a:r>
              <a:rPr sz="1400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altmetrycznych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czasopisma.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Nie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korzystaj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</a:t>
            </a:r>
            <a:r>
              <a:rPr sz="1400" b="1" spc="-2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usług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firm,</a:t>
            </a:r>
            <a:r>
              <a:rPr sz="1400" b="1" spc="-5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które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obiecują</a:t>
            </a:r>
            <a:r>
              <a:rPr sz="1400" b="1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„szybką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publikację”</a:t>
            </a:r>
            <a:r>
              <a:rPr sz="1400" b="1" spc="-4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400" spc="-3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często</a:t>
            </a:r>
            <a:r>
              <a:rPr sz="1400" spc="-6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oszustwo.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 dirty="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Korzystaj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z</a:t>
            </a:r>
            <a:r>
              <a:rPr sz="1400" b="1" spc="-2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narzędzi</a:t>
            </a:r>
            <a:r>
              <a:rPr sz="1400" b="1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do</a:t>
            </a:r>
            <a:r>
              <a:rPr sz="1400" b="1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wykrywania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D2024"/>
                </a:solidFill>
                <a:latin typeface="Arial"/>
                <a:cs typeface="Arial"/>
              </a:rPr>
              <a:t>plagiatu</a:t>
            </a:r>
            <a:r>
              <a:rPr sz="1400" b="1" spc="-4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–</a:t>
            </a:r>
            <a:r>
              <a:rPr sz="1400" spc="-3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D2024"/>
                </a:solidFill>
                <a:latin typeface="Arial"/>
                <a:cs typeface="Arial"/>
              </a:rPr>
              <a:t>np.</a:t>
            </a:r>
            <a:r>
              <a:rPr sz="1400" spc="-55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Turnitin,</a:t>
            </a:r>
            <a:r>
              <a:rPr sz="1400" spc="-60" dirty="0">
                <a:solidFill>
                  <a:srgbClr val="1D202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2024"/>
                </a:solidFill>
                <a:latin typeface="Arial"/>
                <a:cs typeface="Arial"/>
              </a:rPr>
              <a:t>PlagScan.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91330D-6570-2B37-F4B1-3D318006C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AEE71A-5877-35B8-78D2-51DE0D322426}"/>
              </a:ext>
            </a:extLst>
          </p:cNvPr>
          <p:cNvSpPr/>
          <p:nvPr/>
        </p:nvSpPr>
        <p:spPr>
          <a:xfrm>
            <a:off x="0" y="0"/>
            <a:ext cx="12192000" cy="1428750"/>
          </a:xfrm>
          <a:custGeom>
            <a:avLst/>
            <a:gdLst/>
            <a:ahLst/>
            <a:cxnLst/>
            <a:rect l="l" t="t" r="r" b="b"/>
            <a:pathLst>
              <a:path w="12192000" h="1428750">
                <a:moveTo>
                  <a:pt x="12192000" y="0"/>
                </a:moveTo>
                <a:lnTo>
                  <a:pt x="0" y="0"/>
                </a:lnTo>
                <a:lnTo>
                  <a:pt x="0" y="1428750"/>
                </a:lnTo>
                <a:lnTo>
                  <a:pt x="12192000" y="14287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790BEF1-D0A6-728F-06C1-CBEC58A7A5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66800" y="228600"/>
            <a:ext cx="13106399" cy="697755"/>
          </a:xfrm>
          <a:prstGeom prst="rect">
            <a:avLst/>
          </a:prstGeom>
        </p:spPr>
        <p:txBody>
          <a:bodyPr vert="horz" wrap="square" lIns="0" tIns="203327" rIns="0" bIns="0" rtlCol="0">
            <a:spAutoFit/>
          </a:bodyPr>
          <a:lstStyle/>
          <a:p>
            <a:pPr marL="2899410">
              <a:lnSpc>
                <a:spcPct val="100000"/>
              </a:lnSpc>
              <a:spcBef>
                <a:spcPts val="105"/>
              </a:spcBef>
            </a:pPr>
            <a:r>
              <a:rPr lang="pl-PL" spc="-10" dirty="0"/>
              <a:t>KOMISJA DS. RZETELNOŚCI NAUKOWEJ UMW</a:t>
            </a:r>
            <a:endParaRPr spc="-10" dirty="0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EF71011-392A-D53F-369C-1BC31886F9BC}"/>
              </a:ext>
            </a:extLst>
          </p:cNvPr>
          <p:cNvSpPr txBox="1"/>
          <p:nvPr/>
        </p:nvSpPr>
        <p:spPr>
          <a:xfrm>
            <a:off x="517042" y="1565529"/>
            <a:ext cx="10810240" cy="1540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1600" b="1" dirty="0">
                <a:solidFill>
                  <a:srgbClr val="1D2024"/>
                </a:solidFill>
                <a:latin typeface="Arial"/>
                <a:cs typeface="Arial"/>
                <a:hlinkClick r:id="rId2"/>
              </a:rPr>
              <a:t>Zarządzenie nr 25/XVI R/2025 Rektora Uniwersytetu Medycznego we Wrocławiu z dnia 10 marca 2025 r. w sprawie powołania Komisji ds. Rzetelności Naukowej Uniwersytetu Medycznego we Wrocławiu</a:t>
            </a:r>
            <a:endParaRPr lang="pl-PL" sz="1600" b="1" dirty="0">
              <a:solidFill>
                <a:srgbClr val="1D202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l-PL" sz="1600" b="1" dirty="0">
              <a:solidFill>
                <a:srgbClr val="1D202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l-PL" sz="1600" b="1" dirty="0">
              <a:solidFill>
                <a:srgbClr val="1D202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l-PL" sz="1600" b="1" dirty="0">
              <a:solidFill>
                <a:srgbClr val="1D202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A99E409-E437-62A5-3786-080912DFEA34}"/>
              </a:ext>
            </a:extLst>
          </p:cNvPr>
          <p:cNvSpPr txBox="1"/>
          <p:nvPr/>
        </p:nvSpPr>
        <p:spPr>
          <a:xfrm>
            <a:off x="265471" y="2365429"/>
            <a:ext cx="11963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Komisja ds. Rzetelności Naukowej stoi na straży i promuje obowiązujące w UMW zasady przejrzystości, uczciwości, rzetelności oraz wysokie standardy jakościowe prowadzonej działalności naukowej. 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Komisja ds. Rzetelności Naukowej realizuje następujące zadania: </a:t>
            </a:r>
          </a:p>
          <a:p>
            <a:pPr marL="457200" indent="-457200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opracowuje i aktualizuje Politykę Publikacyjną UMW, </a:t>
            </a:r>
          </a:p>
          <a:p>
            <a:pPr marL="457200" indent="-457200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monitoruje pojawiające się doniesienia dotyczące zagrożeń uczciwości naukowej,  w tym zjawiska związane z rozwojem nowoczesnych technologii, powstawaniem tzw. „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”, i in. oraz dokonuje analizy ryzyka ich występowania w UMW, </a:t>
            </a:r>
          </a:p>
          <a:p>
            <a:pPr marL="457200" indent="-457200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promuje szeroko pojętą uczciwość naukową, w tym organizuje konferencje, warsztaty i szkolenia oraz publikuje wytyczne z zakresu rzetelności naukowej, </a:t>
            </a:r>
          </a:p>
          <a:p>
            <a:pPr marL="457200" indent="-457200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prowadzi stronę internetową poświęconą zasadom etyki w działalności naukowej, </a:t>
            </a:r>
          </a:p>
          <a:p>
            <a:pPr marL="457200" indent="-457200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udziela odpowiedzi na pytania dotyczące przestrzegania zasad uczciwości naukowej, </a:t>
            </a:r>
          </a:p>
          <a:p>
            <a:pPr marL="457200" indent="-457200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przygotowuje rekomendacje dla Władz Uczelni odnośnie zmian regulacji wewnętrznych pod kątem przeciwdziałania nieuczciwości naukowej. </a:t>
            </a:r>
          </a:p>
        </p:txBody>
      </p:sp>
    </p:spTree>
    <p:extLst>
      <p:ext uri="{BB962C8B-B14F-4D97-AF65-F5344CB8AC3E}">
        <p14:creationId xmlns:p14="http://schemas.microsoft.com/office/powerpoint/2010/main" val="3038683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469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AFILIACJA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543" y="2020900"/>
            <a:ext cx="11058524" cy="3790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Za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afiliację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uznaje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się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umieszczenie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nazwy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jednostki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naukowej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przy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imieniu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nazwisku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publikacji</a:t>
            </a:r>
            <a:endParaRPr sz="1800" dirty="0">
              <a:latin typeface="Arial"/>
              <a:cs typeface="Arial"/>
            </a:endParaRPr>
          </a:p>
          <a:p>
            <a:pPr marL="12700" marR="12369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(np.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przy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tytule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artykułu,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stronie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tytułowej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monografii,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notach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biograficznych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okładce). </a:t>
            </a:r>
            <a:r>
              <a:rPr sz="1800" dirty="0">
                <a:latin typeface="Arial"/>
                <a:cs typeface="Arial"/>
              </a:rPr>
              <a:t>Najczęściej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jest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podstawowe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miejsce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zatrudnienia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lub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uczelnia</a:t>
            </a:r>
            <a:r>
              <a:rPr lang="pl-PL" sz="1800" spc="-10" dirty="0">
                <a:latin typeface="Arial"/>
                <a:cs typeface="Arial"/>
              </a:rPr>
              <a:t>/</a:t>
            </a:r>
            <a:r>
              <a:rPr lang="pl-PL" sz="1800" spc="-10" dirty="0" err="1">
                <a:latin typeface="Arial"/>
                <a:cs typeface="Arial"/>
              </a:rPr>
              <a:t>intytut</a:t>
            </a:r>
            <a:r>
              <a:rPr lang="pl-PL" sz="1800" spc="-10" dirty="0">
                <a:latin typeface="Arial"/>
                <a:cs typeface="Arial"/>
              </a:rPr>
              <a:t>, </a:t>
            </a:r>
            <a:r>
              <a:rPr lang="pl-PL" dirty="0"/>
              <a:t>w którym autor prowadzi badania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czego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służy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afiliacja?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Do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celów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sprawozdawczych w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ramach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kategoryzacji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jednostek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naukowych,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W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celu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pokazania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potencjału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naukowego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jednostki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naukowej,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Do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ustalenia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wysokości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przyznawanych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jednostce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dotacji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finansowych,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Do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zobrazowania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pozycji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jednostki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światowych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rankingach.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301875">
              <a:lnSpc>
                <a:spcPct val="100000"/>
              </a:lnSpc>
              <a:spcBef>
                <a:spcPts val="105"/>
              </a:spcBef>
            </a:pPr>
            <a:r>
              <a:rPr dirty="0"/>
              <a:t>JAK</a:t>
            </a:r>
            <a:r>
              <a:rPr spc="-35" dirty="0"/>
              <a:t> </a:t>
            </a:r>
            <a:r>
              <a:rPr spc="-20" dirty="0"/>
              <a:t>PRAWIDŁOWO</a:t>
            </a:r>
            <a:r>
              <a:rPr spc="-160" dirty="0"/>
              <a:t> </a:t>
            </a:r>
            <a:r>
              <a:rPr spc="-10" dirty="0"/>
              <a:t>AFILIOWAĆ?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750821"/>
            <a:ext cx="1077658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468D2"/>
                </a:solidFill>
                <a:latin typeface="Arial"/>
                <a:cs typeface="Arial"/>
              </a:rPr>
              <a:t>Od</a:t>
            </a:r>
            <a:r>
              <a:rPr sz="1800" b="1" spc="-35" dirty="0">
                <a:solidFill>
                  <a:srgbClr val="A468D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68D2"/>
                </a:solidFill>
                <a:latin typeface="Arial"/>
                <a:cs typeface="Arial"/>
              </a:rPr>
              <a:t>ogółu</a:t>
            </a:r>
            <a:r>
              <a:rPr sz="1800" b="1" spc="-50" dirty="0">
                <a:solidFill>
                  <a:srgbClr val="A468D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68D2"/>
                </a:solidFill>
                <a:latin typeface="Arial"/>
                <a:cs typeface="Arial"/>
              </a:rPr>
              <a:t>do</a:t>
            </a:r>
            <a:r>
              <a:rPr sz="1800" b="1" spc="-35" dirty="0">
                <a:solidFill>
                  <a:srgbClr val="A468D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A468D2"/>
                </a:solidFill>
                <a:latin typeface="Arial"/>
                <a:cs typeface="Arial"/>
              </a:rPr>
              <a:t>szczegółu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3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Uniwersytet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Medyczny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Wrocławiu,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Wydział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Farmaceutyczny,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Katedra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Zakład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Biologii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Molekularnej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750" y="2491866"/>
            <a:ext cx="127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Komórkowej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2656458"/>
            <a:ext cx="9998710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4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Wroclaw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Medical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University,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Faculty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Pharmacy,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Cellular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Biology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dirty="0">
                <a:solidFill>
                  <a:srgbClr val="A468D2"/>
                </a:solidFill>
                <a:latin typeface="Arial"/>
                <a:cs typeface="Arial"/>
              </a:rPr>
              <a:t>Od</a:t>
            </a:r>
            <a:r>
              <a:rPr sz="1800" b="1" spc="-30" dirty="0">
                <a:solidFill>
                  <a:srgbClr val="A468D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68D2"/>
                </a:solidFill>
                <a:latin typeface="Arial"/>
                <a:cs typeface="Arial"/>
              </a:rPr>
              <a:t>szczegółu</a:t>
            </a:r>
            <a:r>
              <a:rPr sz="1800" b="1" spc="-25" dirty="0">
                <a:solidFill>
                  <a:srgbClr val="A468D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68D2"/>
                </a:solidFill>
                <a:latin typeface="Arial"/>
                <a:cs typeface="Arial"/>
              </a:rPr>
              <a:t>do</a:t>
            </a:r>
            <a:r>
              <a:rPr sz="1800" b="1" spc="-25" dirty="0">
                <a:solidFill>
                  <a:srgbClr val="A468D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A468D2"/>
                </a:solidFill>
                <a:latin typeface="Arial"/>
                <a:cs typeface="Arial"/>
              </a:rPr>
              <a:t>ogółu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3589401"/>
            <a:ext cx="1097915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5080" indent="-287020">
              <a:lnSpc>
                <a:spcPts val="1939"/>
              </a:lnSpc>
              <a:spcBef>
                <a:spcPts val="34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Katedra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Zakład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Biologii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Molekularnej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Komórkowej,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Wydział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Farmaceutyczny, </a:t>
            </a:r>
            <a:r>
              <a:rPr sz="1800" dirty="0">
                <a:latin typeface="Arial"/>
                <a:cs typeface="Arial"/>
              </a:rPr>
              <a:t>Uniwersytet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Medyczny</a:t>
            </a:r>
            <a:r>
              <a:rPr sz="1800" spc="-25" dirty="0">
                <a:latin typeface="Arial"/>
                <a:cs typeface="Arial"/>
              </a:rPr>
              <a:t> we </a:t>
            </a:r>
            <a:r>
              <a:rPr sz="1800" spc="-10" dirty="0">
                <a:latin typeface="Arial"/>
                <a:cs typeface="Arial"/>
              </a:rPr>
              <a:t>Wrocławiu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192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Cellular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Biology, </a:t>
            </a:r>
            <a:r>
              <a:rPr sz="1800" dirty="0">
                <a:latin typeface="Arial"/>
                <a:cs typeface="Arial"/>
              </a:rPr>
              <a:t>Faculty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Pharmacy, </a:t>
            </a:r>
            <a:r>
              <a:rPr sz="1800" dirty="0">
                <a:latin typeface="Arial"/>
                <a:cs typeface="Arial"/>
              </a:rPr>
              <a:t>Wroclaw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Medical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University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9775" y="4808536"/>
            <a:ext cx="10727055" cy="1974850"/>
            <a:chOff x="739775" y="4808536"/>
            <a:chExt cx="10727055" cy="19748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775" y="4808536"/>
              <a:ext cx="4959350" cy="19748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31385" y="4941951"/>
              <a:ext cx="7221220" cy="1459230"/>
            </a:xfrm>
            <a:custGeom>
              <a:avLst/>
              <a:gdLst/>
              <a:ahLst/>
              <a:cxnLst/>
              <a:rect l="l" t="t" r="r" b="b"/>
              <a:pathLst>
                <a:path w="7221220" h="1459229">
                  <a:moveTo>
                    <a:pt x="2058289" y="0"/>
                  </a:moveTo>
                  <a:lnTo>
                    <a:pt x="2918714" y="0"/>
                  </a:lnTo>
                  <a:lnTo>
                    <a:pt x="4209415" y="0"/>
                  </a:lnTo>
                  <a:lnTo>
                    <a:pt x="7220838" y="0"/>
                  </a:lnTo>
                  <a:lnTo>
                    <a:pt x="7220838" y="850963"/>
                  </a:lnTo>
                  <a:lnTo>
                    <a:pt x="7220838" y="1215694"/>
                  </a:lnTo>
                  <a:lnTo>
                    <a:pt x="7220838" y="1458849"/>
                  </a:lnTo>
                  <a:lnTo>
                    <a:pt x="4209415" y="1458849"/>
                  </a:lnTo>
                  <a:lnTo>
                    <a:pt x="2918714" y="1458849"/>
                  </a:lnTo>
                  <a:lnTo>
                    <a:pt x="2058289" y="1458849"/>
                  </a:lnTo>
                  <a:lnTo>
                    <a:pt x="2058289" y="1215694"/>
                  </a:lnTo>
                  <a:lnTo>
                    <a:pt x="0" y="1293571"/>
                  </a:lnTo>
                  <a:lnTo>
                    <a:pt x="2058289" y="850963"/>
                  </a:lnTo>
                  <a:lnTo>
                    <a:pt x="2058289" y="0"/>
                  </a:lnTo>
                  <a:close/>
                </a:path>
              </a:pathLst>
            </a:custGeom>
            <a:ln w="2857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66078" y="5185917"/>
            <a:ext cx="4803140" cy="90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Wyszukiwarka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afiliacji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ogólnodostępna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stronie </a:t>
            </a:r>
            <a:r>
              <a:rPr sz="1600" dirty="0">
                <a:latin typeface="Arial"/>
                <a:cs typeface="Arial"/>
              </a:rPr>
              <a:t>Uniwersytetu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Medycznego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Wrocławiu: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b="1" spc="-10" dirty="0">
                <a:latin typeface="Arial"/>
                <a:cs typeface="Arial"/>
              </a:rPr>
              <a:t>https://app.umw.edu.pl/wyszukiwarka-afiliacji/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012695"/>
            <a:ext cx="10689590" cy="3645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Nazewnictwo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anglojęzyczne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dotyczące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afiliacji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reguluje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stosowne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zarządzenie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rektora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UMW:</a:t>
            </a:r>
            <a:endParaRPr sz="2800" dirty="0">
              <a:latin typeface="Calibri"/>
              <a:cs typeface="Calibri"/>
            </a:endParaRPr>
          </a:p>
          <a:p>
            <a:pPr marL="12700" marR="586740">
              <a:lnSpc>
                <a:spcPct val="90000"/>
              </a:lnSpc>
              <a:spcBef>
                <a:spcPts val="2580"/>
              </a:spcBef>
            </a:pPr>
            <a:r>
              <a:rPr sz="2200" spc="-10" dirty="0">
                <a:latin typeface="Calibri"/>
                <a:cs typeface="Calibri"/>
              </a:rPr>
              <a:t>[Zarządzenie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232/XVI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R/2021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Rektora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Uniwersytetu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Medycznego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Wrocławiu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dnia </a:t>
            </a:r>
            <a:r>
              <a:rPr sz="2200" dirty="0">
                <a:latin typeface="Calibri"/>
                <a:cs typeface="Calibri"/>
              </a:rPr>
              <a:t>1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października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2021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14" dirty="0">
                <a:latin typeface="Calibri"/>
                <a:cs typeface="Calibri"/>
              </a:rPr>
              <a:t>r.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sprawie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ustalenia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nazw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anglojęzycznych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jednostek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wydziałowych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ogólnouczelnianych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Uczelni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oraz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ustalenia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zasad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nadawania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nazw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anglojęzycznych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tym </a:t>
            </a:r>
            <a:r>
              <a:rPr sz="2200" spc="-10" dirty="0">
                <a:latin typeface="Calibri"/>
                <a:cs typeface="Calibri"/>
              </a:rPr>
              <a:t>jednostkom].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10"/>
              </a:spcBef>
            </a:pPr>
            <a:r>
              <a:rPr sz="2800" dirty="0">
                <a:latin typeface="Calibri"/>
                <a:cs typeface="Calibri"/>
              </a:rPr>
              <a:t>W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załączniku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tego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zarządzenia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znajduje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się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wykaz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jednostek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wydziałowych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ogólnouczelnianych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oraz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pełne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nazewnictwo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języku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polskim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985"/>
              </a:lnSpc>
            </a:pPr>
            <a:r>
              <a:rPr sz="2800" dirty="0">
                <a:latin typeface="Calibri"/>
                <a:cs typeface="Calibri"/>
              </a:rPr>
              <a:t>i </a:t>
            </a:r>
            <a:r>
              <a:rPr sz="2800" spc="-10" dirty="0">
                <a:latin typeface="Calibri"/>
                <a:cs typeface="Calibri"/>
              </a:rPr>
              <a:t>angielskim.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301875">
              <a:lnSpc>
                <a:spcPct val="100000"/>
              </a:lnSpc>
              <a:spcBef>
                <a:spcPts val="105"/>
              </a:spcBef>
            </a:pPr>
            <a:r>
              <a:rPr dirty="0"/>
              <a:t>JAK</a:t>
            </a:r>
            <a:r>
              <a:rPr spc="-35" dirty="0"/>
              <a:t> </a:t>
            </a:r>
            <a:r>
              <a:rPr spc="-20" dirty="0"/>
              <a:t>PRAWIDŁOWO</a:t>
            </a:r>
            <a:r>
              <a:rPr spc="-160" dirty="0"/>
              <a:t> </a:t>
            </a:r>
            <a:r>
              <a:rPr spc="-10" dirty="0"/>
              <a:t>AFILIOWAĆ?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6225946"/>
            <a:ext cx="10962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FAADC"/>
                </a:solidFill>
                <a:latin typeface="Arial"/>
                <a:cs typeface="Arial"/>
              </a:rPr>
              <a:t>https://zarz.umw.edu.pl/zr/112-</a:t>
            </a:r>
            <a:r>
              <a:rPr sz="1400" spc="-10" dirty="0">
                <a:solidFill>
                  <a:srgbClr val="8FAADC"/>
                </a:solidFill>
                <a:latin typeface="Arial"/>
                <a:cs typeface="Arial"/>
              </a:rPr>
              <a:t>2021/5025-nr-232-xvi-</a:t>
            </a:r>
            <a:r>
              <a:rPr sz="1400" dirty="0">
                <a:solidFill>
                  <a:srgbClr val="8FAADC"/>
                </a:solidFill>
                <a:latin typeface="Arial"/>
                <a:cs typeface="Arial"/>
              </a:rPr>
              <a:t>r-</a:t>
            </a:r>
            <a:r>
              <a:rPr sz="1400" spc="-10" dirty="0">
                <a:solidFill>
                  <a:srgbClr val="8FAADC"/>
                </a:solidFill>
                <a:latin typeface="Arial"/>
                <a:cs typeface="Arial"/>
              </a:rPr>
              <a:t>2021-ustalenie-nazw-anglojezycznych-jednostek-wydzialowych-</a:t>
            </a:r>
            <a:r>
              <a:rPr sz="1400" dirty="0">
                <a:solidFill>
                  <a:srgbClr val="8FAADC"/>
                </a:solidFill>
                <a:latin typeface="Arial"/>
                <a:cs typeface="Arial"/>
              </a:rPr>
              <a:t>i-</a:t>
            </a:r>
            <a:r>
              <a:rPr sz="1400" spc="-10" dirty="0">
                <a:solidFill>
                  <a:srgbClr val="8FAADC"/>
                </a:solidFill>
                <a:latin typeface="Arial"/>
                <a:cs typeface="Arial"/>
              </a:rPr>
              <a:t>ogolnouczelnianych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542" y="1951101"/>
            <a:ext cx="11506200" cy="443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0650" indent="-342900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Bojar,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Bożenna.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Słownik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encyklopedyczny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informacji,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języków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systemów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informacyjno-</a:t>
            </a:r>
            <a:r>
              <a:rPr sz="1700" i="1" dirty="0">
                <a:latin typeface="Arial"/>
                <a:cs typeface="Arial"/>
              </a:rPr>
              <a:t>wyszukiwawczych.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Nauka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- </a:t>
            </a:r>
            <a:r>
              <a:rPr sz="1700" dirty="0">
                <a:latin typeface="Arial"/>
                <a:cs typeface="Arial"/>
              </a:rPr>
              <a:t>Dydaktyka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Praktyka.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Warszawa: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Wydawnictwo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SBP,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2002.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700" dirty="0">
                <a:latin typeface="Arial"/>
                <a:cs typeface="Arial"/>
              </a:rPr>
              <a:t>Dembowska,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Maria,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red.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Słownik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terminologiczny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informacji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naukowej.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Wrocław: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Zakład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Narodowy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Ossolińskich,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700" spc="-10" dirty="0">
                <a:latin typeface="Arial"/>
                <a:cs typeface="Arial"/>
              </a:rPr>
              <a:t>1979.</a:t>
            </a:r>
            <a:endParaRPr sz="1700">
              <a:latin typeface="Arial"/>
              <a:cs typeface="Arial"/>
            </a:endParaRPr>
          </a:p>
          <a:p>
            <a:pPr marL="355600" marR="254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Hirsch,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„An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index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quantify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individual’s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scientific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research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output”.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Proceedings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National</a:t>
            </a:r>
            <a:r>
              <a:rPr sz="1700" i="1" spc="-9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Academy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of </a:t>
            </a:r>
            <a:r>
              <a:rPr sz="1700" i="1" dirty="0">
                <a:latin typeface="Arial"/>
                <a:cs typeface="Arial"/>
              </a:rPr>
              <a:t>Sciences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102,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(15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listopad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2005);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16569–72.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https://doi.org/10.1073/pnas.0507655102.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 startAt="3"/>
              <a:tabLst>
                <a:tab pos="354965" algn="l"/>
              </a:tabLst>
            </a:pPr>
            <a:r>
              <a:rPr sz="1700" dirty="0">
                <a:latin typeface="Arial"/>
                <a:cs typeface="Arial"/>
              </a:rPr>
              <a:t>Nowak,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Piotr.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Bibliometria.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Webometria.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Podstawy.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Wybrane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zastosowania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Seria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Badania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Interdyscyplinarne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nr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4.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Poznań: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Wydawnictwo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Naukowe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UAM,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2006.</a:t>
            </a:r>
            <a:endParaRPr sz="1700">
              <a:latin typeface="Arial"/>
              <a:cs typeface="Arial"/>
            </a:endParaRPr>
          </a:p>
          <a:p>
            <a:pPr marL="355600" marR="68580" indent="-342900">
              <a:lnSpc>
                <a:spcPct val="100000"/>
              </a:lnSpc>
              <a:buAutoNum type="arabicPeriod" startAt="5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Reitz,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„bibliometrics”.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ODLIS.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Online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Dictionary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for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Library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and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Information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Science.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ABC-CLIO,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LLC,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2014. </a:t>
            </a:r>
            <a:r>
              <a:rPr sz="1700" spc="-25" dirty="0">
                <a:latin typeface="Arial"/>
                <a:cs typeface="Arial"/>
              </a:rPr>
              <a:t>https://</a:t>
            </a:r>
            <a:r>
              <a:rPr sz="1700" spc="-25" dirty="0">
                <a:latin typeface="Arial"/>
                <a:cs typeface="Arial"/>
                <a:hlinkClick r:id="rId2"/>
              </a:rPr>
              <a:t>www.abc-</a:t>
            </a:r>
            <a:r>
              <a:rPr sz="1700" spc="-10" dirty="0">
                <a:latin typeface="Arial"/>
                <a:cs typeface="Arial"/>
                <a:hlinkClick r:id="rId2"/>
              </a:rPr>
              <a:t>clio.com/ODLIS/odlis_b.aspx#bibliometrics.</a:t>
            </a:r>
            <a:endParaRPr sz="1700">
              <a:latin typeface="Arial"/>
              <a:cs typeface="Arial"/>
            </a:endParaRPr>
          </a:p>
          <a:p>
            <a:pPr marL="355600" marR="678180" indent="-342900">
              <a:lnSpc>
                <a:spcPct val="100000"/>
              </a:lnSpc>
              <a:buAutoNum type="arabicPeriod" startAt="5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Schmid,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Jon.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„Scientometrics”.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Encyclopedia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Big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Data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zredagowane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przez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Laurie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Schintler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Connie</a:t>
            </a:r>
            <a:r>
              <a:rPr sz="1700" spc="-50" dirty="0">
                <a:latin typeface="Arial"/>
                <a:cs typeface="Arial"/>
              </a:rPr>
              <a:t> L </a:t>
            </a:r>
            <a:r>
              <a:rPr sz="1700" spc="-10" dirty="0">
                <a:latin typeface="Arial"/>
                <a:cs typeface="Arial"/>
              </a:rPr>
              <a:t>McNeely,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1–3.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Cham: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Springer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International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Publishing,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2017.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 startAt="5"/>
              <a:tabLst>
                <a:tab pos="354965" algn="l"/>
              </a:tabLst>
            </a:pPr>
            <a:r>
              <a:rPr sz="1700" dirty="0">
                <a:latin typeface="Arial"/>
                <a:cs typeface="Arial"/>
              </a:rPr>
              <a:t>Górska,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Monika.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Jak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ustrzec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się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przed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internetowymi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oszustami, czyli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uwaga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na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fałszywe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czasopisma i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„drapieżnych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700" i="1" dirty="0">
                <a:latin typeface="Arial"/>
                <a:cs typeface="Arial"/>
              </a:rPr>
              <a:t>wydawców</a:t>
            </a:r>
            <a:r>
              <a:rPr sz="1700" dirty="0">
                <a:latin typeface="Arial"/>
                <a:cs typeface="Arial"/>
              </a:rPr>
              <a:t>”.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Gazeta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Uczelniana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2015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R.21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9(213);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s.21-</a:t>
            </a:r>
            <a:r>
              <a:rPr sz="1700" spc="-25" dirty="0">
                <a:latin typeface="Arial"/>
                <a:cs typeface="Arial"/>
              </a:rPr>
              <a:t>24.</a:t>
            </a:r>
            <a:endParaRPr sz="1700">
              <a:latin typeface="Arial"/>
              <a:cs typeface="Arial"/>
            </a:endParaRPr>
          </a:p>
          <a:p>
            <a:pPr marL="355600" marR="184785" indent="-342900">
              <a:lnSpc>
                <a:spcPct val="100000"/>
              </a:lnSpc>
              <a:buAutoNum type="arabicPeriod" startAt="8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Kulczycki,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Emanuel.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Uważajcie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na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fałszywe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czasopisma.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Oszuści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nie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śpią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Warsztat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badacza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komunikacji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2013,</a:t>
            </a:r>
            <a:r>
              <a:rPr sz="1700" spc="5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17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marca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[Dostęp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2019.02.18]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  <a:hlinkClick r:id="rId3"/>
              </a:rPr>
              <a:t>&lt;http://ekulczycki.pl/warsztat_badacza/uwazajcie-na-falszywe-czasopisma-oszusci-</a:t>
            </a:r>
            <a:r>
              <a:rPr sz="1700" spc="-10" dirty="0">
                <a:latin typeface="Arial"/>
                <a:cs typeface="Arial"/>
              </a:rPr>
              <a:t> nie-spia/&gt;.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36700"/>
          </a:xfrm>
          <a:custGeom>
            <a:avLst/>
            <a:gdLst/>
            <a:ahLst/>
            <a:cxnLst/>
            <a:rect l="l" t="t" r="r" b="b"/>
            <a:pathLst>
              <a:path w="12192000" h="1536700">
                <a:moveTo>
                  <a:pt x="12192000" y="0"/>
                </a:moveTo>
                <a:lnTo>
                  <a:pt x="0" y="0"/>
                </a:lnTo>
                <a:lnTo>
                  <a:pt x="0" y="1536700"/>
                </a:lnTo>
                <a:lnTo>
                  <a:pt x="12192000" y="1536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0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40544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BIBLIOGRAFIA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350012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IMPACT</a:t>
            </a:r>
            <a:r>
              <a:rPr spc="-180" dirty="0"/>
              <a:t> </a:t>
            </a:r>
            <a:r>
              <a:rPr spc="-10" dirty="0"/>
              <a:t>FACTOR</a:t>
            </a:r>
            <a:r>
              <a:rPr spc="-190" dirty="0"/>
              <a:t> </a:t>
            </a:r>
            <a:r>
              <a:rPr spc="-20" dirty="0"/>
              <a:t>(IF)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389" y="1721612"/>
            <a:ext cx="10040011" cy="17325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490"/>
              </a:lnSpc>
              <a:spcBef>
                <a:spcPts val="409"/>
              </a:spcBef>
            </a:pPr>
            <a:r>
              <a:rPr sz="2300" b="1" dirty="0">
                <a:solidFill>
                  <a:srgbClr val="800000"/>
                </a:solidFill>
                <a:latin typeface="Calibri"/>
                <a:cs typeface="Calibri"/>
              </a:rPr>
              <a:t>Impact</a:t>
            </a:r>
            <a:r>
              <a:rPr sz="23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800000"/>
                </a:solidFill>
                <a:latin typeface="Calibri"/>
                <a:cs typeface="Calibri"/>
              </a:rPr>
              <a:t>Factor</a:t>
            </a:r>
            <a:r>
              <a:rPr sz="2300" b="1" spc="-7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800000"/>
                </a:solidFill>
                <a:latin typeface="Calibri"/>
                <a:cs typeface="Calibri"/>
              </a:rPr>
              <a:t>(IF)</a:t>
            </a:r>
            <a:r>
              <a:rPr sz="2300" b="1" spc="-8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800000"/>
                </a:solidFill>
                <a:latin typeface="Calibri"/>
                <a:cs typeface="Calibri"/>
              </a:rPr>
              <a:t>-</a:t>
            </a:r>
            <a:r>
              <a:rPr sz="22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“miara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oddziaływania”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naukowych,</a:t>
            </a:r>
            <a:r>
              <a:rPr sz="2200" spc="-50" dirty="0">
                <a:latin typeface="Arial"/>
                <a:cs typeface="Arial"/>
              </a:rPr>
              <a:t> </a:t>
            </a:r>
            <a:br>
              <a:rPr lang="pl-PL" sz="2200" spc="-50" dirty="0">
                <a:latin typeface="Arial"/>
                <a:cs typeface="Arial"/>
              </a:rPr>
            </a:br>
            <a:r>
              <a:rPr sz="2200" spc="-10" dirty="0" err="1">
                <a:latin typeface="Arial"/>
                <a:cs typeface="Arial"/>
              </a:rPr>
              <a:t>wskaźnik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prestiżu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obliczany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rok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podstawie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analizy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cytowań.</a:t>
            </a:r>
            <a:endParaRPr sz="2200" dirty="0">
              <a:latin typeface="Arial"/>
              <a:cs typeface="Arial"/>
            </a:endParaRPr>
          </a:p>
          <a:p>
            <a:pPr marL="12700" marR="1169670">
              <a:lnSpc>
                <a:spcPts val="2380"/>
              </a:lnSpc>
              <a:spcBef>
                <a:spcPts val="980"/>
              </a:spcBef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publikowany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Journal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Citation</a:t>
            </a:r>
            <a:r>
              <a:rPr sz="22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Reports</a:t>
            </a:r>
            <a:r>
              <a:rPr lang="pl-PL" sz="2200" b="1" dirty="0">
                <a:solidFill>
                  <a:srgbClr val="800000"/>
                </a:solidFill>
                <a:latin typeface="Arial"/>
                <a:cs typeface="Arial"/>
              </a:rPr>
              <a:t> (JCR)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bazie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wchodzącej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skład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międzynarodowej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bazy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bibliograficzno-abstraktowej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335"/>
              </a:lnSpc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Web</a:t>
            </a:r>
            <a:r>
              <a:rPr sz="2200" b="1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Science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należącej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firmy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Clarivate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Analytics.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1096" y="4663566"/>
            <a:ext cx="1515110" cy="1265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3175" algn="ctr">
              <a:lnSpc>
                <a:spcPts val="2380"/>
              </a:lnSpc>
              <a:spcBef>
                <a:spcPts val="390"/>
              </a:spcBef>
            </a:pPr>
            <a:r>
              <a:rPr sz="2200" b="1" dirty="0">
                <a:latin typeface="Arial"/>
                <a:cs typeface="Arial"/>
              </a:rPr>
              <a:t>JCR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jest </a:t>
            </a:r>
            <a:r>
              <a:rPr sz="2200" b="1" spc="-10" dirty="0">
                <a:latin typeface="Arial"/>
                <a:cs typeface="Arial"/>
              </a:rPr>
              <a:t>jedynym oficjalnym </a:t>
            </a:r>
            <a:r>
              <a:rPr sz="2200" b="1" dirty="0">
                <a:latin typeface="Arial"/>
                <a:cs typeface="Arial"/>
              </a:rPr>
              <a:t>źródłem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IF!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3225" y="3798887"/>
            <a:ext cx="11668760" cy="2740025"/>
            <a:chOff x="403225" y="3798887"/>
            <a:chExt cx="11668760" cy="27400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225" y="3798887"/>
              <a:ext cx="8964549" cy="27400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29318" y="4464050"/>
              <a:ext cx="3021965" cy="1647825"/>
            </a:xfrm>
            <a:custGeom>
              <a:avLst/>
              <a:gdLst/>
              <a:ahLst/>
              <a:cxnLst/>
              <a:rect l="l" t="t" r="r" b="b"/>
              <a:pathLst>
                <a:path w="3021965" h="1647825">
                  <a:moveTo>
                    <a:pt x="967231" y="0"/>
                  </a:moveTo>
                  <a:lnTo>
                    <a:pt x="1309497" y="0"/>
                  </a:lnTo>
                  <a:lnTo>
                    <a:pt x="1823084" y="0"/>
                  </a:lnTo>
                  <a:lnTo>
                    <a:pt x="3021456" y="0"/>
                  </a:lnTo>
                  <a:lnTo>
                    <a:pt x="3021456" y="274700"/>
                  </a:lnTo>
                  <a:lnTo>
                    <a:pt x="3021456" y="686562"/>
                  </a:lnTo>
                  <a:lnTo>
                    <a:pt x="3021456" y="1647825"/>
                  </a:lnTo>
                  <a:lnTo>
                    <a:pt x="1823084" y="1647825"/>
                  </a:lnTo>
                  <a:lnTo>
                    <a:pt x="1309497" y="1647825"/>
                  </a:lnTo>
                  <a:lnTo>
                    <a:pt x="967231" y="1647825"/>
                  </a:lnTo>
                  <a:lnTo>
                    <a:pt x="967231" y="686562"/>
                  </a:lnTo>
                  <a:lnTo>
                    <a:pt x="0" y="159766"/>
                  </a:lnTo>
                  <a:lnTo>
                    <a:pt x="967231" y="274700"/>
                  </a:lnTo>
                  <a:lnTo>
                    <a:pt x="967231" y="0"/>
                  </a:lnTo>
                  <a:close/>
                </a:path>
              </a:pathLst>
            </a:custGeom>
            <a:ln w="4127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The JCR is not what it used to be: Towards a new JCR that is more universal  and, at the same time, selective – Comunicar. School of Authors">
            <a:extLst>
              <a:ext uri="{FF2B5EF4-FFF2-40B4-BE49-F238E27FC236}">
                <a16:creationId xmlns:a16="http://schemas.microsoft.com/office/drawing/2014/main" id="{F314F54C-9E55-E5A7-7747-67FD9EB95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58" y="17216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7823" y="2388184"/>
            <a:ext cx="5120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800000"/>
                </a:solidFill>
              </a:rPr>
              <a:t>Dziękuję</a:t>
            </a:r>
            <a:r>
              <a:rPr sz="4400" spc="-35" dirty="0">
                <a:solidFill>
                  <a:srgbClr val="800000"/>
                </a:solidFill>
              </a:rPr>
              <a:t> </a:t>
            </a:r>
            <a:r>
              <a:rPr sz="4400" dirty="0">
                <a:solidFill>
                  <a:srgbClr val="800000"/>
                </a:solidFill>
              </a:rPr>
              <a:t>za</a:t>
            </a:r>
            <a:r>
              <a:rPr sz="4400" spc="-40" dirty="0">
                <a:solidFill>
                  <a:srgbClr val="800000"/>
                </a:solidFill>
              </a:rPr>
              <a:t> </a:t>
            </a:r>
            <a:r>
              <a:rPr sz="4400" spc="-10" dirty="0">
                <a:solidFill>
                  <a:srgbClr val="800000"/>
                </a:solidFill>
              </a:rPr>
              <a:t>uwagę!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1075" y="6079999"/>
            <a:ext cx="1605011" cy="4248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7823" y="3660140"/>
            <a:ext cx="454152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Ewa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Kapela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Dział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Informacji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Naukowej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Promocji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tel.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71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784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19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04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  <a:hlinkClick r:id="rId3"/>
              </a:rPr>
              <a:t>ewa.kapela@umw.edu.pl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165985">
              <a:lnSpc>
                <a:spcPct val="100000"/>
              </a:lnSpc>
              <a:spcBef>
                <a:spcPts val="105"/>
              </a:spcBef>
            </a:pPr>
            <a:r>
              <a:rPr dirty="0"/>
              <a:t>OBLICZANIE</a:t>
            </a:r>
            <a:r>
              <a:rPr spc="-35" dirty="0"/>
              <a:t> </a:t>
            </a:r>
            <a:r>
              <a:rPr dirty="0"/>
              <a:t>IF DLA</a:t>
            </a:r>
            <a:r>
              <a:rPr spc="-140" dirty="0"/>
              <a:t> </a:t>
            </a:r>
            <a:r>
              <a:rPr spc="-10" dirty="0"/>
              <a:t>CZASOPISMA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665" y="1785366"/>
            <a:ext cx="10792460" cy="19653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0900"/>
              </a:lnSpc>
              <a:spcBef>
                <a:spcPts val="600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Impact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Factor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danego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czasopisma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cytowań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uzyskanych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przez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czasopismo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danym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roku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dla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artykułów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opublikowanych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czasopiśmie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dwóch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poprzednich </a:t>
            </a:r>
            <a:r>
              <a:rPr sz="2200" dirty="0">
                <a:latin typeface="Arial"/>
                <a:cs typeface="Arial"/>
              </a:rPr>
              <a:t>latach,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podzielona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przez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liczbę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artykułów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zamieszczonych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czasopiśmie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tych </a:t>
            </a:r>
            <a:r>
              <a:rPr sz="2200" dirty="0">
                <a:latin typeface="Arial"/>
                <a:cs typeface="Arial"/>
              </a:rPr>
              <a:t>samych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dwóch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latach.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Wzór</a:t>
            </a:r>
            <a:r>
              <a:rPr sz="2200" b="1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obliczania</a:t>
            </a:r>
            <a:r>
              <a:rPr sz="2200" b="1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wskaźnika</a:t>
            </a:r>
            <a:r>
              <a:rPr sz="2200" b="1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wpływu</a:t>
            </a:r>
            <a:r>
              <a:rPr sz="2200" b="1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Impact</a:t>
            </a:r>
            <a:r>
              <a:rPr sz="2200" b="1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Factor: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0572" y="4668837"/>
            <a:ext cx="75071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41027-3C95-8557-4434-124085265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BCA57-8E60-EA5C-3800-CD36E4BC4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601" y="255473"/>
            <a:ext cx="11058525" cy="752821"/>
          </a:xfrm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2165985">
              <a:lnSpc>
                <a:spcPct val="100000"/>
              </a:lnSpc>
              <a:spcBef>
                <a:spcPts val="105"/>
              </a:spcBef>
            </a:pPr>
            <a:r>
              <a:rPr lang="pl-PL" spc="-35" dirty="0"/>
              <a:t>INTERPERETACJA</a:t>
            </a:r>
            <a:r>
              <a:rPr spc="-35" dirty="0"/>
              <a:t> </a:t>
            </a:r>
            <a:r>
              <a:rPr dirty="0"/>
              <a:t>I</a:t>
            </a:r>
            <a:r>
              <a:rPr lang="pl-PL" dirty="0"/>
              <a:t>MPACT FACTOR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8B97FD4-8CA4-C347-B4A0-03AD6A86E939}"/>
              </a:ext>
            </a:extLst>
          </p:cNvPr>
          <p:cNvSpPr txBox="1"/>
          <p:nvPr/>
        </p:nvSpPr>
        <p:spPr>
          <a:xfrm>
            <a:off x="304800" y="1676400"/>
            <a:ext cx="11887200" cy="500136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Im wyższy IF, tym większy </a:t>
            </a:r>
            <a:r>
              <a:rPr lang="pl-PL" sz="2000" b="1" dirty="0"/>
              <a:t>wpływ czasopisma</a:t>
            </a:r>
            <a:r>
              <a:rPr lang="pl-PL" sz="2000" dirty="0"/>
              <a:t> na daną dziedzinę nauki (większa liczba </a:t>
            </a:r>
            <a:r>
              <a:rPr lang="pl-PL" sz="2000" dirty="0" err="1"/>
              <a:t>cytowań</a:t>
            </a:r>
            <a:r>
              <a:rPr lang="pl-PL" sz="20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IF jest miarą </a:t>
            </a:r>
            <a:r>
              <a:rPr lang="pl-PL" sz="2000" b="1" dirty="0"/>
              <a:t>prestiżu i widoczności</a:t>
            </a:r>
            <a:r>
              <a:rPr lang="pl-PL" sz="2000" dirty="0"/>
              <a:t> czasopisma, ale nie zawsze odzwierciedla jakość pojedynczych artykułów.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IF różni się znacząco między dyscyplinami – np. czasopisma medyczne i biologiczne mają zwykle wyższe IF niż humanistyczne.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 raportach JCR podawane są również dodatkowe dane, takie jak: liczba artykułów, liczba </a:t>
            </a:r>
            <a:r>
              <a:rPr lang="pl-PL" sz="2000" dirty="0" err="1"/>
              <a:t>cytowań</a:t>
            </a:r>
            <a:r>
              <a:rPr lang="pl-PL" sz="2000" dirty="0"/>
              <a:t>, </a:t>
            </a:r>
            <a:r>
              <a:rPr lang="pl-PL" sz="2000" dirty="0" err="1"/>
              <a:t>kwartyl</a:t>
            </a:r>
            <a:r>
              <a:rPr lang="pl-PL" sz="2000" dirty="0"/>
              <a:t> (Q1–Q4) czy pięcioletni wskaźnik IF (</a:t>
            </a:r>
            <a:r>
              <a:rPr lang="pl-PL" sz="2000" i="1" dirty="0"/>
              <a:t>5-Year IF</a:t>
            </a:r>
            <a:r>
              <a:rPr lang="pl-PL" sz="2000" dirty="0"/>
              <a:t>), który lepiej odzwierciedla trwały wpływ publikacji w wolniej rozwijających się dziedzinach.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2000" b="1" dirty="0"/>
              <a:t>Ograniczenia wskaźnika 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Odnosi się do całego czasopisma, nie do pojedynczych publikacji.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Preferuje dziedziny o szybkim cyklu publikacji i dużej liczbie </a:t>
            </a:r>
            <a:r>
              <a:rPr lang="pl-PL" sz="2000" dirty="0" err="1"/>
              <a:t>cytowań</a:t>
            </a:r>
            <a:r>
              <a:rPr lang="pl-PL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Może być manipulowany (np. przez nadmierne </a:t>
            </a:r>
            <a:r>
              <a:rPr lang="pl-PL" sz="2000" dirty="0" err="1"/>
              <a:t>autocytowania</a:t>
            </a:r>
            <a:r>
              <a:rPr lang="pl-PL" sz="2000" dirty="0"/>
              <a:t>, czy publikowanie dużej liczby</a:t>
            </a:r>
            <a:br>
              <a:rPr lang="pl-PL" sz="2000" dirty="0"/>
            </a:br>
            <a:r>
              <a:rPr lang="pl-PL" sz="2000" dirty="0"/>
              <a:t>artykułów przeglądowych (</a:t>
            </a:r>
            <a:r>
              <a:rPr lang="pl-PL" sz="2000" dirty="0" err="1"/>
              <a:t>review</a:t>
            </a:r>
            <a:r>
              <a:rPr lang="pl-PL" sz="2000" dirty="0"/>
              <a:t> </a:t>
            </a:r>
            <a:r>
              <a:rPr lang="pl-PL" sz="2000" dirty="0" err="1"/>
              <a:t>papers</a:t>
            </a:r>
            <a:r>
              <a:rPr lang="pl-PL" sz="2000" dirty="0"/>
              <a:t>), które z reguły są częściej cytowane niż prace oryginalne.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Nie obejmuje wszystkich czasopism naukowych, wiele wartościowych tytułów, zwłaszcza krajowych lub specjalistycznych, nie znajduje się w bazie </a:t>
            </a:r>
            <a:r>
              <a:rPr lang="pl-PL" sz="2000" dirty="0" err="1"/>
              <a:t>WoSCC</a:t>
            </a:r>
            <a:r>
              <a:rPr lang="pl-PL" sz="2000" dirty="0"/>
              <a:t> i nie posiada IF.</a:t>
            </a:r>
          </a:p>
        </p:txBody>
      </p:sp>
    </p:spTree>
    <p:extLst>
      <p:ext uri="{BB962C8B-B14F-4D97-AF65-F5344CB8AC3E}">
        <p14:creationId xmlns:p14="http://schemas.microsoft.com/office/powerpoint/2010/main" val="89395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60" rIns="0" bIns="0" rtlCol="0">
            <a:spAutoFit/>
          </a:bodyPr>
          <a:lstStyle/>
          <a:p>
            <a:pPr marL="1853564">
              <a:lnSpc>
                <a:spcPct val="100000"/>
              </a:lnSpc>
              <a:spcBef>
                <a:spcPts val="105"/>
              </a:spcBef>
            </a:pPr>
            <a:r>
              <a:rPr dirty="0"/>
              <a:t>GDZIE</a:t>
            </a:r>
            <a:r>
              <a:rPr spc="-70" dirty="0"/>
              <a:t> </a:t>
            </a:r>
            <a:r>
              <a:rPr spc="-10" dirty="0"/>
              <a:t>SPRAWDZIĆ</a:t>
            </a:r>
            <a:r>
              <a:rPr spc="-75" dirty="0"/>
              <a:t> </a:t>
            </a:r>
            <a:r>
              <a:rPr dirty="0"/>
              <a:t>IF</a:t>
            </a:r>
            <a:r>
              <a:rPr spc="-55" dirty="0"/>
              <a:t> </a:t>
            </a:r>
            <a:r>
              <a:rPr spc="-10" dirty="0"/>
              <a:t>CZASOPISMA?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1317" y="6216497"/>
            <a:ext cx="4564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Tytuł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czasopisma/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ISSN/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kategoria/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wydawca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36750"/>
            <a:ext cx="12192000" cy="4695825"/>
            <a:chOff x="0" y="1936750"/>
            <a:chExt cx="12192000" cy="4695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36750"/>
              <a:ext cx="12191999" cy="35098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2450" y="4684013"/>
              <a:ext cx="4773930" cy="1928495"/>
            </a:xfrm>
            <a:custGeom>
              <a:avLst/>
              <a:gdLst/>
              <a:ahLst/>
              <a:cxnLst/>
              <a:rect l="l" t="t" r="r" b="b"/>
              <a:pathLst>
                <a:path w="4773930" h="1928495">
                  <a:moveTo>
                    <a:pt x="0" y="1437386"/>
                  </a:moveTo>
                  <a:lnTo>
                    <a:pt x="2784602" y="1437386"/>
                  </a:lnTo>
                  <a:lnTo>
                    <a:pt x="3692652" y="0"/>
                  </a:lnTo>
                  <a:lnTo>
                    <a:pt x="3977894" y="1437386"/>
                  </a:lnTo>
                  <a:lnTo>
                    <a:pt x="4773549" y="1437386"/>
                  </a:lnTo>
                  <a:lnTo>
                    <a:pt x="4773549" y="1519148"/>
                  </a:lnTo>
                  <a:lnTo>
                    <a:pt x="4773549" y="1641779"/>
                  </a:lnTo>
                  <a:lnTo>
                    <a:pt x="4773549" y="1927923"/>
                  </a:lnTo>
                  <a:lnTo>
                    <a:pt x="3977894" y="1927923"/>
                  </a:lnTo>
                  <a:lnTo>
                    <a:pt x="2784602" y="1927923"/>
                  </a:lnTo>
                  <a:lnTo>
                    <a:pt x="0" y="1927923"/>
                  </a:lnTo>
                  <a:lnTo>
                    <a:pt x="0" y="1641779"/>
                  </a:lnTo>
                  <a:lnTo>
                    <a:pt x="0" y="1519148"/>
                  </a:lnTo>
                  <a:lnTo>
                    <a:pt x="0" y="1437386"/>
                  </a:lnTo>
                  <a:close/>
                </a:path>
              </a:pathLst>
            </a:custGeom>
            <a:ln w="41275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4415</Words>
  <Application>Microsoft Office PowerPoint</Application>
  <PresentationFormat>Panoramiczny</PresentationFormat>
  <Paragraphs>453</Paragraphs>
  <Slides>60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6" baseType="lpstr">
      <vt:lpstr>Arial</vt:lpstr>
      <vt:lpstr>Calibri</vt:lpstr>
      <vt:lpstr>Century Gothic</vt:lpstr>
      <vt:lpstr>Times New Roman</vt:lpstr>
      <vt:lpstr>Wingdings</vt:lpstr>
      <vt:lpstr>Office Theme</vt:lpstr>
      <vt:lpstr>Prezentacja programu PowerPoint</vt:lpstr>
      <vt:lpstr>KONSPEKT ZAJĘĆ</vt:lpstr>
      <vt:lpstr>BIBLIOMETRIA</vt:lpstr>
      <vt:lpstr>ZASTOSOWANIE BIBLIOMETRII</vt:lpstr>
      <vt:lpstr>Prezentacja programu PowerPoint</vt:lpstr>
      <vt:lpstr>IMPACT FACTOR (IF)</vt:lpstr>
      <vt:lpstr>OBLICZANIE IF DLA CZASOPISMA</vt:lpstr>
      <vt:lpstr>INTERPERETACJA IMPACT FACTOR</vt:lpstr>
      <vt:lpstr>GDZIE SPRAWDZIĆ IF CZASOPISMA?</vt:lpstr>
      <vt:lpstr>Lista wskaźników IF za konkretny rok i wszystkie lata dla danego czasopisma</vt:lpstr>
      <vt:lpstr>Prezentacja programu PowerPoint</vt:lpstr>
      <vt:lpstr>Prezentacja programu PowerPoint</vt:lpstr>
      <vt:lpstr>PUNKTACJA MNiSW / MEiN</vt:lpstr>
      <vt:lpstr>WYSZUKIWARKA CZASOPISM NAUKOWYCH ZA LATA 2010-2017</vt:lpstr>
      <vt:lpstr>WYSZUKIWARKA CZASOPISM NAUKOWYCH ZA LATA 2019-2025</vt:lpstr>
      <vt:lpstr>ZASTOSOWANIE PUNKTACJI MNiSW</vt:lpstr>
      <vt:lpstr>POLSKA PLATFORMA MEDYCZNA UMW</vt:lpstr>
      <vt:lpstr>POLSKA PLATFORMA MEDYCZNA UMW</vt:lpstr>
      <vt:lpstr>CYTOWANIA</vt:lpstr>
      <vt:lpstr>WEB OF SCIENCE</vt:lpstr>
      <vt:lpstr>INDEKS HIRSCHA</vt:lpstr>
      <vt:lpstr>INDEKS HIRSCHA</vt:lpstr>
      <vt:lpstr>H-INDEX</vt:lpstr>
      <vt:lpstr>ALTMETRYKA – wskaźniki alternatywne</vt:lpstr>
      <vt:lpstr>ALTMETRYKA</vt:lpstr>
      <vt:lpstr>PRZYKŁADOWE ŹRÓDŁA WSKAŹNIKÓW ALTMETRYCZNYCH</vt:lpstr>
      <vt:lpstr>METRYKI PLUMX METRICS</vt:lpstr>
      <vt:lpstr>           METRYKI PLUM X </vt:lpstr>
      <vt:lpstr>Prezentacja programu PowerPoint</vt:lpstr>
      <vt:lpstr>METRYKI PLUM X </vt:lpstr>
      <vt:lpstr>METRYKI ALTMETRIC EXPLORER</vt:lpstr>
      <vt:lpstr>METRYKI ALTMETRIC EXPLORER</vt:lpstr>
      <vt:lpstr>METRYKI ALTMETRIC EXPLORER</vt:lpstr>
      <vt:lpstr>WSKAŹNIKI ALMERTYCZNE</vt:lpstr>
      <vt:lpstr>POTENCJAŁ ALTERNATYWNYCH METRYK</vt:lpstr>
      <vt:lpstr>KRYTYKA ALTERNATYWNYCH METRYK</vt:lpstr>
      <vt:lpstr>POZAMERYTORYCZNE ELEMENTY OCENY PUBLIKACJI NAUKOWYCH</vt:lpstr>
      <vt:lpstr>PUBLIKOWANIE</vt:lpstr>
      <vt:lpstr>JAKI MAM CEL MOJEGO PUBLIKOWANIA?</vt:lpstr>
      <vt:lpstr>WYBÓR CZASOPISMA – POTENCJALNI KANDYDACI</vt:lpstr>
      <vt:lpstr>W JAKIM CZASOPIŚMIE PUBLIKOWAĆ?</vt:lpstr>
      <vt:lpstr>WYBÓR CZASOPISMA</vt:lpstr>
      <vt:lpstr>OCENA CZASOPISMA</vt:lpstr>
      <vt:lpstr>OCENA CZASOPISMA</vt:lpstr>
      <vt:lpstr>OCENA CZASOPISMA</vt:lpstr>
      <vt:lpstr>UWAGA! FAŁSZYWE CZASOPISMA</vt:lpstr>
      <vt:lpstr>PRZYKŁAD FAŁSZYWEGO CZASOPISMA „Wulfenia”</vt:lpstr>
      <vt:lpstr>PRZYKŁAD FAŁSZYWEGO CZASOPISMA „Wulfenia”</vt:lpstr>
      <vt:lpstr>DRAPIEŻNI WYDAWCY</vt:lpstr>
      <vt:lpstr>JAK USTRZEC SIĘ PRZED DRAPIEŻNYMI WYDAWCAMI?</vt:lpstr>
      <vt:lpstr>WYBÓR NIEWŁAŚCIWEGO CZASOPISMA</vt:lpstr>
      <vt:lpstr>PAPIERNIE (PAPER MILLS)</vt:lpstr>
      <vt:lpstr>Prezentacja programu PowerPoint</vt:lpstr>
      <vt:lpstr>PAPIERNIE (PAPER MILLS)</vt:lpstr>
      <vt:lpstr>KOMISJA DS. RZETELNOŚCI NAUKOWEJ UMW</vt:lpstr>
      <vt:lpstr>AFILIACJA</vt:lpstr>
      <vt:lpstr>JAK PRAWIDŁOWO AFILIOWAĆ?</vt:lpstr>
      <vt:lpstr>JAK PRAWIDŁOWO AFILIOWAĆ?</vt:lpstr>
      <vt:lpstr>BIBLIOGRAFIA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creator>Janusz</dc:creator>
  <cp:lastModifiedBy>Ewa Kapela</cp:lastModifiedBy>
  <cp:revision>4</cp:revision>
  <dcterms:created xsi:type="dcterms:W3CDTF">2025-11-05T08:46:45Z</dcterms:created>
  <dcterms:modified xsi:type="dcterms:W3CDTF">2025-11-14T06:46:52Z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2025-11-05T00:00:00Z</vt:filetime>
  </property>
  <property fmtid="{D5CDD505-2E9C-101B-9397-08002B2CF9AE}" pid="5" name="Producer">
    <vt:lpwstr>3-Heights(TM) PDF Security Shell 4.8.25.2 (http://www.pdf-tools.com)</vt:lpwstr>
  </property>
</Properties>
</file>